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2" r:id="rId3"/>
    <p:sldId id="331" r:id="rId4"/>
    <p:sldId id="332" r:id="rId5"/>
    <p:sldId id="335" r:id="rId6"/>
    <p:sldId id="333" r:id="rId7"/>
    <p:sldId id="262" r:id="rId8"/>
    <p:sldId id="355" r:id="rId9"/>
    <p:sldId id="334" r:id="rId10"/>
    <p:sldId id="265" r:id="rId11"/>
    <p:sldId id="368" r:id="rId12"/>
    <p:sldId id="371" r:id="rId13"/>
    <p:sldId id="369" r:id="rId14"/>
    <p:sldId id="372" r:id="rId15"/>
    <p:sldId id="373" r:id="rId16"/>
    <p:sldId id="374" r:id="rId17"/>
    <p:sldId id="375" r:id="rId18"/>
    <p:sldId id="359" r:id="rId19"/>
    <p:sldId id="367"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5AE8"/>
    <a:srgbClr val="DA76EE"/>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6" autoAdjust="0"/>
    <p:restoredTop sz="94665"/>
  </p:normalViewPr>
  <p:slideViewPr>
    <p:cSldViewPr snapToGrid="0" snapToObjects="1">
      <p:cViewPr varScale="1">
        <p:scale>
          <a:sx n="63" d="100"/>
          <a:sy n="63" d="100"/>
        </p:scale>
        <p:origin x="688"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HAR REDDY KANKANALA" userId="e9c2e89e279f3266" providerId="LiveId" clId="{4D632B2E-CC5A-4730-88F6-0AF7D8DB3ED0}"/>
    <pc:docChg chg="undo redo custSel addSld modSld sldOrd">
      <pc:chgData name="MANOHAR REDDY KANKANALA" userId="e9c2e89e279f3266" providerId="LiveId" clId="{4D632B2E-CC5A-4730-88F6-0AF7D8DB3ED0}" dt="2022-11-26T12:17:23.564" v="450" actId="14100"/>
      <pc:docMkLst>
        <pc:docMk/>
      </pc:docMkLst>
      <pc:sldChg chg="addSp modSp mod">
        <pc:chgData name="MANOHAR REDDY KANKANALA" userId="e9c2e89e279f3266" providerId="LiveId" clId="{4D632B2E-CC5A-4730-88F6-0AF7D8DB3ED0}" dt="2022-11-26T12:13:10.861" v="438" actId="14100"/>
        <pc:sldMkLst>
          <pc:docMk/>
          <pc:sldMk cId="1852208937" sldId="356"/>
        </pc:sldMkLst>
        <pc:spChg chg="add mod">
          <ac:chgData name="MANOHAR REDDY KANKANALA" userId="e9c2e89e279f3266" providerId="LiveId" clId="{4D632B2E-CC5A-4730-88F6-0AF7D8DB3ED0}" dt="2022-11-26T12:12:47.677" v="432" actId="14100"/>
          <ac:spMkLst>
            <pc:docMk/>
            <pc:sldMk cId="1852208937" sldId="356"/>
            <ac:spMk id="3" creationId="{1C9AA771-B297-0AEF-A854-9D906AA33021}"/>
          </ac:spMkLst>
        </pc:spChg>
        <pc:picChg chg="mod">
          <ac:chgData name="MANOHAR REDDY KANKANALA" userId="e9c2e89e279f3266" providerId="LiveId" clId="{4D632B2E-CC5A-4730-88F6-0AF7D8DB3ED0}" dt="2022-11-26T12:13:10.861" v="438" actId="14100"/>
          <ac:picMkLst>
            <pc:docMk/>
            <pc:sldMk cId="1852208937" sldId="356"/>
            <ac:picMk id="4" creationId="{7DF44AF5-984D-BFB1-F6EE-AADFC58F8CF4}"/>
          </ac:picMkLst>
        </pc:picChg>
      </pc:sldChg>
      <pc:sldChg chg="modSp mod">
        <pc:chgData name="MANOHAR REDDY KANKANALA" userId="e9c2e89e279f3266" providerId="LiveId" clId="{4D632B2E-CC5A-4730-88F6-0AF7D8DB3ED0}" dt="2022-11-21T17:21:35.277" v="83" actId="14100"/>
        <pc:sldMkLst>
          <pc:docMk/>
          <pc:sldMk cId="3160614219" sldId="359"/>
        </pc:sldMkLst>
        <pc:spChg chg="mod">
          <ac:chgData name="MANOHAR REDDY KANKANALA" userId="e9c2e89e279f3266" providerId="LiveId" clId="{4D632B2E-CC5A-4730-88F6-0AF7D8DB3ED0}" dt="2022-11-21T17:21:35.277" v="83" actId="14100"/>
          <ac:spMkLst>
            <pc:docMk/>
            <pc:sldMk cId="3160614219" sldId="359"/>
            <ac:spMk id="3" creationId="{352B7A60-9D84-D00B-E3FC-0EBE2C60E3F0}"/>
          </ac:spMkLst>
        </pc:spChg>
      </pc:sldChg>
      <pc:sldChg chg="addSp modSp mod ord">
        <pc:chgData name="MANOHAR REDDY KANKANALA" userId="e9c2e89e279f3266" providerId="LiveId" clId="{4D632B2E-CC5A-4730-88F6-0AF7D8DB3ED0}" dt="2022-11-26T11:23:10.266" v="102"/>
        <pc:sldMkLst>
          <pc:docMk/>
          <pc:sldMk cId="1797437300" sldId="367"/>
        </pc:sldMkLst>
        <pc:spChg chg="mod">
          <ac:chgData name="MANOHAR REDDY KANKANALA" userId="e9c2e89e279f3266" providerId="LiveId" clId="{4D632B2E-CC5A-4730-88F6-0AF7D8DB3ED0}" dt="2022-11-21T17:04:34.323" v="54" actId="1076"/>
          <ac:spMkLst>
            <pc:docMk/>
            <pc:sldMk cId="1797437300" sldId="367"/>
            <ac:spMk id="2" creationId="{58E447B4-1AC0-EFEA-051B-FEDF4B4360CD}"/>
          </ac:spMkLst>
        </pc:spChg>
        <pc:spChg chg="mod">
          <ac:chgData name="MANOHAR REDDY KANKANALA" userId="e9c2e89e279f3266" providerId="LiveId" clId="{4D632B2E-CC5A-4730-88F6-0AF7D8DB3ED0}" dt="2022-11-21T17:09:47.272" v="79" actId="20577"/>
          <ac:spMkLst>
            <pc:docMk/>
            <pc:sldMk cId="1797437300" sldId="367"/>
            <ac:spMk id="3" creationId="{352B7A60-9D84-D00B-E3FC-0EBE2C60E3F0}"/>
          </ac:spMkLst>
        </pc:spChg>
        <pc:spChg chg="add mod">
          <ac:chgData name="MANOHAR REDDY KANKANALA" userId="e9c2e89e279f3266" providerId="LiveId" clId="{4D632B2E-CC5A-4730-88F6-0AF7D8DB3ED0}" dt="2022-11-21T17:10:33.497" v="82" actId="14100"/>
          <ac:spMkLst>
            <pc:docMk/>
            <pc:sldMk cId="1797437300" sldId="367"/>
            <ac:spMk id="5" creationId="{5903A2EE-13E2-C152-BBF9-78E145BFA0EC}"/>
          </ac:spMkLst>
        </pc:spChg>
      </pc:sldChg>
      <pc:sldChg chg="modSp mod">
        <pc:chgData name="MANOHAR REDDY KANKANALA" userId="e9c2e89e279f3266" providerId="LiveId" clId="{4D632B2E-CC5A-4730-88F6-0AF7D8DB3ED0}" dt="2022-11-21T17:07:35.720" v="70" actId="14100"/>
        <pc:sldMkLst>
          <pc:docMk/>
          <pc:sldMk cId="2792885349" sldId="370"/>
        </pc:sldMkLst>
        <pc:spChg chg="mod">
          <ac:chgData name="MANOHAR REDDY KANKANALA" userId="e9c2e89e279f3266" providerId="LiveId" clId="{4D632B2E-CC5A-4730-88F6-0AF7D8DB3ED0}" dt="2022-11-21T17:07:35.720" v="70" actId="14100"/>
          <ac:spMkLst>
            <pc:docMk/>
            <pc:sldMk cId="2792885349" sldId="370"/>
            <ac:spMk id="2" creationId="{3E8E9C56-0BA9-8FF0-C17D-8295392FE3FA}"/>
          </ac:spMkLst>
        </pc:spChg>
      </pc:sldChg>
      <pc:sldChg chg="modSp mod">
        <pc:chgData name="MANOHAR REDDY KANKANALA" userId="e9c2e89e279f3266" providerId="LiveId" clId="{4D632B2E-CC5A-4730-88F6-0AF7D8DB3ED0}" dt="2022-11-26T12:17:23.564" v="450" actId="14100"/>
        <pc:sldMkLst>
          <pc:docMk/>
          <pc:sldMk cId="4006408378" sldId="371"/>
        </pc:sldMkLst>
        <pc:spChg chg="mod">
          <ac:chgData name="MANOHAR REDDY KANKANALA" userId="e9c2e89e279f3266" providerId="LiveId" clId="{4D632B2E-CC5A-4730-88F6-0AF7D8DB3ED0}" dt="2022-11-26T11:42:39.021" v="210" actId="1076"/>
          <ac:spMkLst>
            <pc:docMk/>
            <pc:sldMk cId="4006408378" sldId="371"/>
            <ac:spMk id="2" creationId="{C0CA25D9-DE7F-E2F8-8D01-8351604951B8}"/>
          </ac:spMkLst>
        </pc:spChg>
        <pc:picChg chg="mod">
          <ac:chgData name="MANOHAR REDDY KANKANALA" userId="e9c2e89e279f3266" providerId="LiveId" clId="{4D632B2E-CC5A-4730-88F6-0AF7D8DB3ED0}" dt="2022-11-26T12:17:23.564" v="450" actId="14100"/>
          <ac:picMkLst>
            <pc:docMk/>
            <pc:sldMk cId="4006408378" sldId="371"/>
            <ac:picMk id="6" creationId="{C50405EA-665A-CDBE-FCA0-045B3F405AC5}"/>
          </ac:picMkLst>
        </pc:picChg>
      </pc:sldChg>
      <pc:sldChg chg="modSp mod">
        <pc:chgData name="MANOHAR REDDY KANKANALA" userId="e9c2e89e279f3266" providerId="LiveId" clId="{4D632B2E-CC5A-4730-88F6-0AF7D8DB3ED0}" dt="2022-11-26T11:24:08.265" v="107" actId="14100"/>
        <pc:sldMkLst>
          <pc:docMk/>
          <pc:sldMk cId="2605548318" sldId="372"/>
        </pc:sldMkLst>
        <pc:spChg chg="mod">
          <ac:chgData name="MANOHAR REDDY KANKANALA" userId="e9c2e89e279f3266" providerId="LiveId" clId="{4D632B2E-CC5A-4730-88F6-0AF7D8DB3ED0}" dt="2022-11-26T11:24:08.265" v="107" actId="14100"/>
          <ac:spMkLst>
            <pc:docMk/>
            <pc:sldMk cId="2605548318" sldId="372"/>
            <ac:spMk id="3" creationId="{BC9D9A77-F383-64E4-B31B-E493F26F305D}"/>
          </ac:spMkLst>
        </pc:spChg>
      </pc:sldChg>
      <pc:sldChg chg="addSp modSp mod">
        <pc:chgData name="MANOHAR REDDY KANKANALA" userId="e9c2e89e279f3266" providerId="LiveId" clId="{4D632B2E-CC5A-4730-88F6-0AF7D8DB3ED0}" dt="2022-11-26T12:17:07.207" v="447" actId="14100"/>
        <pc:sldMkLst>
          <pc:docMk/>
          <pc:sldMk cId="3158846621" sldId="375"/>
        </pc:sldMkLst>
        <pc:spChg chg="add mod">
          <ac:chgData name="MANOHAR REDDY KANKANALA" userId="e9c2e89e279f3266" providerId="LiveId" clId="{4D632B2E-CC5A-4730-88F6-0AF7D8DB3ED0}" dt="2022-11-26T12:15:32.717" v="442" actId="14100"/>
          <ac:spMkLst>
            <pc:docMk/>
            <pc:sldMk cId="3158846621" sldId="375"/>
            <ac:spMk id="3" creationId="{F7913022-C83D-3C92-E98D-BED5B19BB8E5}"/>
          </ac:spMkLst>
        </pc:spChg>
        <pc:picChg chg="mod">
          <ac:chgData name="MANOHAR REDDY KANKANALA" userId="e9c2e89e279f3266" providerId="LiveId" clId="{4D632B2E-CC5A-4730-88F6-0AF7D8DB3ED0}" dt="2022-11-26T12:17:07.207" v="447" actId="14100"/>
          <ac:picMkLst>
            <pc:docMk/>
            <pc:sldMk cId="3158846621" sldId="375"/>
            <ac:picMk id="4" creationId="{C2EC731A-6370-571C-AF9C-3D7DF715D298}"/>
          </ac:picMkLst>
        </pc:picChg>
      </pc:sldChg>
      <pc:sldChg chg="addSp delSp modSp new mod">
        <pc:chgData name="MANOHAR REDDY KANKANALA" userId="e9c2e89e279f3266" providerId="LiveId" clId="{4D632B2E-CC5A-4730-88F6-0AF7D8DB3ED0}" dt="2022-11-26T11:59:45.385" v="343" actId="14100"/>
        <pc:sldMkLst>
          <pc:docMk/>
          <pc:sldMk cId="3142655443" sldId="376"/>
        </pc:sldMkLst>
        <pc:spChg chg="add del mod">
          <ac:chgData name="MANOHAR REDDY KANKANALA" userId="e9c2e89e279f3266" providerId="LiveId" clId="{4D632B2E-CC5A-4730-88F6-0AF7D8DB3ED0}" dt="2022-11-26T11:34:00.255" v="162"/>
          <ac:spMkLst>
            <pc:docMk/>
            <pc:sldMk cId="3142655443" sldId="376"/>
            <ac:spMk id="4" creationId="{B007DBD7-4679-FC4B-0C06-FA14DA2CDB76}"/>
          </ac:spMkLst>
        </pc:spChg>
        <pc:spChg chg="add mod">
          <ac:chgData name="MANOHAR REDDY KANKANALA" userId="e9c2e89e279f3266" providerId="LiveId" clId="{4D632B2E-CC5A-4730-88F6-0AF7D8DB3ED0}" dt="2022-11-26T11:44:43.649" v="232" actId="255"/>
          <ac:spMkLst>
            <pc:docMk/>
            <pc:sldMk cId="3142655443" sldId="376"/>
            <ac:spMk id="7" creationId="{96551AFD-FC39-5F92-9EA1-081DE4804061}"/>
          </ac:spMkLst>
        </pc:spChg>
        <pc:spChg chg="add mod">
          <ac:chgData name="MANOHAR REDDY KANKANALA" userId="e9c2e89e279f3266" providerId="LiveId" clId="{4D632B2E-CC5A-4730-88F6-0AF7D8DB3ED0}" dt="2022-11-26T11:56:13.873" v="307" actId="14100"/>
          <ac:spMkLst>
            <pc:docMk/>
            <pc:sldMk cId="3142655443" sldId="376"/>
            <ac:spMk id="8" creationId="{5202B0C9-45C6-6B69-ED06-1A90F9C4EF7A}"/>
          </ac:spMkLst>
        </pc:spChg>
        <pc:spChg chg="add mod">
          <ac:chgData name="MANOHAR REDDY KANKANALA" userId="e9c2e89e279f3266" providerId="LiveId" clId="{4D632B2E-CC5A-4730-88F6-0AF7D8DB3ED0}" dt="2022-11-26T11:57:00.262" v="320" actId="1076"/>
          <ac:spMkLst>
            <pc:docMk/>
            <pc:sldMk cId="3142655443" sldId="376"/>
            <ac:spMk id="9" creationId="{C8C641D4-B0C0-13CD-6C91-C44DC63EEF4C}"/>
          </ac:spMkLst>
        </pc:spChg>
        <pc:picChg chg="add mod modCrop">
          <ac:chgData name="MANOHAR REDDY KANKANALA" userId="e9c2e89e279f3266" providerId="LiveId" clId="{4D632B2E-CC5A-4730-88F6-0AF7D8DB3ED0}" dt="2022-11-26T11:59:45.385" v="343" actId="14100"/>
          <ac:picMkLst>
            <pc:docMk/>
            <pc:sldMk cId="3142655443" sldId="376"/>
            <ac:picMk id="3" creationId="{B531F8B2-8657-7830-72BD-6232C7C39C35}"/>
          </ac:picMkLst>
        </pc:picChg>
        <pc:picChg chg="add mod modCrop">
          <ac:chgData name="MANOHAR REDDY KANKANALA" userId="e9c2e89e279f3266" providerId="LiveId" clId="{4D632B2E-CC5A-4730-88F6-0AF7D8DB3ED0}" dt="2022-11-26T11:59:29.519" v="340" actId="1076"/>
          <ac:picMkLst>
            <pc:docMk/>
            <pc:sldMk cId="3142655443" sldId="376"/>
            <ac:picMk id="6" creationId="{33EBF844-7F00-B750-EF70-5C972FAFBF45}"/>
          </ac:picMkLst>
        </pc:picChg>
      </pc:sldChg>
      <pc:sldChg chg="addSp modSp new mod">
        <pc:chgData name="MANOHAR REDDY KANKANALA" userId="e9c2e89e279f3266" providerId="LiveId" clId="{4D632B2E-CC5A-4730-88F6-0AF7D8DB3ED0}" dt="2022-11-26T11:55:32.982" v="302" actId="1076"/>
        <pc:sldMkLst>
          <pc:docMk/>
          <pc:sldMk cId="328993555" sldId="377"/>
        </pc:sldMkLst>
        <pc:spChg chg="add mod">
          <ac:chgData name="MANOHAR REDDY KANKANALA" userId="e9c2e89e279f3266" providerId="LiveId" clId="{4D632B2E-CC5A-4730-88F6-0AF7D8DB3ED0}" dt="2022-11-26T11:44:34.711" v="231" actId="14100"/>
          <ac:spMkLst>
            <pc:docMk/>
            <pc:sldMk cId="328993555" sldId="377"/>
            <ac:spMk id="4" creationId="{4F4B28C2-B79C-3BC8-66E7-259D393D2C43}"/>
          </ac:spMkLst>
        </pc:spChg>
        <pc:spChg chg="add mod">
          <ac:chgData name="MANOHAR REDDY KANKANALA" userId="e9c2e89e279f3266" providerId="LiveId" clId="{4D632B2E-CC5A-4730-88F6-0AF7D8DB3ED0}" dt="2022-11-26T11:55:24.719" v="299" actId="1076"/>
          <ac:spMkLst>
            <pc:docMk/>
            <pc:sldMk cId="328993555" sldId="377"/>
            <ac:spMk id="5" creationId="{20034F78-BA5F-C650-BDF0-645C0C9BE368}"/>
          </ac:spMkLst>
        </pc:spChg>
        <pc:picChg chg="add mod modCrop">
          <ac:chgData name="MANOHAR REDDY KANKANALA" userId="e9c2e89e279f3266" providerId="LiveId" clId="{4D632B2E-CC5A-4730-88F6-0AF7D8DB3ED0}" dt="2022-11-26T11:55:27.486" v="300" actId="1076"/>
          <ac:picMkLst>
            <pc:docMk/>
            <pc:sldMk cId="328993555" sldId="377"/>
            <ac:picMk id="3" creationId="{153D171E-049A-E9CE-59E1-81C1D06DC2B0}"/>
          </ac:picMkLst>
        </pc:picChg>
        <pc:picChg chg="add mod">
          <ac:chgData name="MANOHAR REDDY KANKANALA" userId="e9c2e89e279f3266" providerId="LiveId" clId="{4D632B2E-CC5A-4730-88F6-0AF7D8DB3ED0}" dt="2022-11-26T11:55:32.982" v="302" actId="1076"/>
          <ac:picMkLst>
            <pc:docMk/>
            <pc:sldMk cId="328993555" sldId="377"/>
            <ac:picMk id="6" creationId="{02298787-E403-28F2-7851-51B86EBF5B49}"/>
          </ac:picMkLst>
        </pc:picChg>
      </pc:sldChg>
      <pc:sldChg chg="addSp delSp modSp new mod">
        <pc:chgData name="MANOHAR REDDY KANKANALA" userId="e9c2e89e279f3266" providerId="LiveId" clId="{4D632B2E-CC5A-4730-88F6-0AF7D8DB3ED0}" dt="2022-11-26T12:10:31.982" v="418" actId="1036"/>
        <pc:sldMkLst>
          <pc:docMk/>
          <pc:sldMk cId="3919762286" sldId="378"/>
        </pc:sldMkLst>
        <pc:spChg chg="add del mod">
          <ac:chgData name="MANOHAR REDDY KANKANALA" userId="e9c2e89e279f3266" providerId="LiveId" clId="{4D632B2E-CC5A-4730-88F6-0AF7D8DB3ED0}" dt="2022-11-26T11:29:04.727" v="130"/>
          <ac:spMkLst>
            <pc:docMk/>
            <pc:sldMk cId="3919762286" sldId="378"/>
            <ac:spMk id="3" creationId="{33432E38-A35B-2228-B0D5-6843880388D1}"/>
          </ac:spMkLst>
        </pc:spChg>
        <pc:spChg chg="add del mod">
          <ac:chgData name="MANOHAR REDDY KANKANALA" userId="e9c2e89e279f3266" providerId="LiveId" clId="{4D632B2E-CC5A-4730-88F6-0AF7D8DB3ED0}" dt="2022-11-26T12:07:36.398" v="384" actId="478"/>
          <ac:spMkLst>
            <pc:docMk/>
            <pc:sldMk cId="3919762286" sldId="378"/>
            <ac:spMk id="6" creationId="{F5CBE236-1A52-4E9E-747D-E7B3DBC3DC1C}"/>
          </ac:spMkLst>
        </pc:spChg>
        <pc:spChg chg="add mod">
          <ac:chgData name="MANOHAR REDDY KANKANALA" userId="e9c2e89e279f3266" providerId="LiveId" clId="{4D632B2E-CC5A-4730-88F6-0AF7D8DB3ED0}" dt="2022-11-26T11:43:17.393" v="217" actId="14100"/>
          <ac:spMkLst>
            <pc:docMk/>
            <pc:sldMk cId="3919762286" sldId="378"/>
            <ac:spMk id="7" creationId="{53506760-CF0C-EA6A-D696-FFB0CDF594A1}"/>
          </ac:spMkLst>
        </pc:spChg>
        <pc:spChg chg="add mod">
          <ac:chgData name="MANOHAR REDDY KANKANALA" userId="e9c2e89e279f3266" providerId="LiveId" clId="{4D632B2E-CC5A-4730-88F6-0AF7D8DB3ED0}" dt="2022-11-26T12:10:28.284" v="415" actId="1076"/>
          <ac:spMkLst>
            <pc:docMk/>
            <pc:sldMk cId="3919762286" sldId="378"/>
            <ac:spMk id="8" creationId="{7672083F-8360-8ABD-C837-5F4891B5A782}"/>
          </ac:spMkLst>
        </pc:spChg>
        <pc:spChg chg="add mod">
          <ac:chgData name="MANOHAR REDDY KANKANALA" userId="e9c2e89e279f3266" providerId="LiveId" clId="{4D632B2E-CC5A-4730-88F6-0AF7D8DB3ED0}" dt="2022-11-26T12:10:24.926" v="414" actId="14100"/>
          <ac:spMkLst>
            <pc:docMk/>
            <pc:sldMk cId="3919762286" sldId="378"/>
            <ac:spMk id="9" creationId="{33DD8B91-D66B-91F9-B92C-F4F6763570D4}"/>
          </ac:spMkLst>
        </pc:spChg>
        <pc:picChg chg="add mod modCrop">
          <ac:chgData name="MANOHAR REDDY KANKANALA" userId="e9c2e89e279f3266" providerId="LiveId" clId="{4D632B2E-CC5A-4730-88F6-0AF7D8DB3ED0}" dt="2022-11-26T12:10:31.982" v="418" actId="1036"/>
          <ac:picMkLst>
            <pc:docMk/>
            <pc:sldMk cId="3919762286" sldId="378"/>
            <ac:picMk id="5" creationId="{BB24A57C-B16F-7691-13B9-B529F45BD9CA}"/>
          </ac:picMkLst>
        </pc:picChg>
      </pc:sldChg>
      <pc:sldChg chg="addSp delSp modSp new mod">
        <pc:chgData name="MANOHAR REDDY KANKANALA" userId="e9c2e89e279f3266" providerId="LiveId" clId="{4D632B2E-CC5A-4730-88F6-0AF7D8DB3ED0}" dt="2022-11-26T12:17:00.511" v="446" actId="14100"/>
        <pc:sldMkLst>
          <pc:docMk/>
          <pc:sldMk cId="1311632070" sldId="379"/>
        </pc:sldMkLst>
        <pc:spChg chg="add mod">
          <ac:chgData name="MANOHAR REDDY KANKANALA" userId="e9c2e89e279f3266" providerId="LiveId" clId="{4D632B2E-CC5A-4730-88F6-0AF7D8DB3ED0}" dt="2022-11-26T11:44:52.748" v="233" actId="255"/>
          <ac:spMkLst>
            <pc:docMk/>
            <pc:sldMk cId="1311632070" sldId="379"/>
            <ac:spMk id="6" creationId="{B7836DD0-450E-5206-93EC-9BDC3A82FC48}"/>
          </ac:spMkLst>
        </pc:spChg>
        <pc:spChg chg="add mod">
          <ac:chgData name="MANOHAR REDDY KANKANALA" userId="e9c2e89e279f3266" providerId="LiveId" clId="{4D632B2E-CC5A-4730-88F6-0AF7D8DB3ED0}" dt="2022-11-26T11:59:14.335" v="339" actId="14100"/>
          <ac:spMkLst>
            <pc:docMk/>
            <pc:sldMk cId="1311632070" sldId="379"/>
            <ac:spMk id="7" creationId="{2C5C7BFE-BE0A-CB46-06EF-BD0FF1F7C302}"/>
          </ac:spMkLst>
        </pc:spChg>
        <pc:picChg chg="add del mod modCrop">
          <ac:chgData name="MANOHAR REDDY KANKANALA" userId="e9c2e89e279f3266" providerId="LiveId" clId="{4D632B2E-CC5A-4730-88F6-0AF7D8DB3ED0}" dt="2022-11-26T11:49:39.552" v="249" actId="21"/>
          <ac:picMkLst>
            <pc:docMk/>
            <pc:sldMk cId="1311632070" sldId="379"/>
            <ac:picMk id="3" creationId="{8F5A43DE-3991-D04E-09CA-9614D24E4A68}"/>
          </ac:picMkLst>
        </pc:picChg>
        <pc:picChg chg="add mod modCrop">
          <ac:chgData name="MANOHAR REDDY KANKANALA" userId="e9c2e89e279f3266" providerId="LiveId" clId="{4D632B2E-CC5A-4730-88F6-0AF7D8DB3ED0}" dt="2022-11-26T12:17:00.511" v="446" actId="14100"/>
          <ac:picMkLst>
            <pc:docMk/>
            <pc:sldMk cId="1311632070" sldId="379"/>
            <ac:picMk id="5" creationId="{62BC9AD6-CD77-7389-3242-563607FF2F43}"/>
          </ac:picMkLst>
        </pc:picChg>
        <pc:picChg chg="add del mod modCrop">
          <ac:chgData name="MANOHAR REDDY KANKANALA" userId="e9c2e89e279f3266" providerId="LiveId" clId="{4D632B2E-CC5A-4730-88F6-0AF7D8DB3ED0}" dt="2022-11-26T11:54:51.807" v="293" actId="478"/>
          <ac:picMkLst>
            <pc:docMk/>
            <pc:sldMk cId="1311632070" sldId="379"/>
            <ac:picMk id="9" creationId="{99F69DC1-EF3F-CCEE-43FD-5DFF65E6E85E}"/>
          </ac:picMkLst>
        </pc:picChg>
        <pc:picChg chg="add del mod">
          <ac:chgData name="MANOHAR REDDY KANKANALA" userId="e9c2e89e279f3266" providerId="LiveId" clId="{4D632B2E-CC5A-4730-88F6-0AF7D8DB3ED0}" dt="2022-11-26T11:54:48.619" v="292" actId="478"/>
          <ac:picMkLst>
            <pc:docMk/>
            <pc:sldMk cId="1311632070" sldId="379"/>
            <ac:picMk id="10" creationId="{59909916-0E47-E3BB-9AE7-C596F1074940}"/>
          </ac:picMkLst>
        </pc:picChg>
      </pc:sldChg>
      <pc:sldChg chg="addSp modSp new mod">
        <pc:chgData name="MANOHAR REDDY KANKANALA" userId="e9c2e89e279f3266" providerId="LiveId" clId="{4D632B2E-CC5A-4730-88F6-0AF7D8DB3ED0}" dt="2022-11-26T11:54:35.456" v="291" actId="1076"/>
        <pc:sldMkLst>
          <pc:docMk/>
          <pc:sldMk cId="3271107148" sldId="380"/>
        </pc:sldMkLst>
        <pc:spChg chg="add mod">
          <ac:chgData name="MANOHAR REDDY KANKANALA" userId="e9c2e89e279f3266" providerId="LiveId" clId="{4D632B2E-CC5A-4730-88F6-0AF7D8DB3ED0}" dt="2022-11-26T11:53:22.962" v="283" actId="113"/>
          <ac:spMkLst>
            <pc:docMk/>
            <pc:sldMk cId="3271107148" sldId="380"/>
            <ac:spMk id="3" creationId="{F4842D6C-C67B-27C6-40EE-D046991F4BD6}"/>
          </ac:spMkLst>
        </pc:spChg>
        <pc:spChg chg="add mod">
          <ac:chgData name="MANOHAR REDDY KANKANALA" userId="e9c2e89e279f3266" providerId="LiveId" clId="{4D632B2E-CC5A-4730-88F6-0AF7D8DB3ED0}" dt="2022-11-26T11:54:35.456" v="291" actId="1076"/>
          <ac:spMkLst>
            <pc:docMk/>
            <pc:sldMk cId="3271107148" sldId="380"/>
            <ac:spMk id="4" creationId="{06C3C86B-9903-B255-A25E-F8B7DB85B03E}"/>
          </ac:spMkLst>
        </pc:spChg>
        <pc:picChg chg="add mod">
          <ac:chgData name="MANOHAR REDDY KANKANALA" userId="e9c2e89e279f3266" providerId="LiveId" clId="{4D632B2E-CC5A-4730-88F6-0AF7D8DB3ED0}" dt="2022-11-26T11:53:51.989" v="285" actId="1076"/>
          <ac:picMkLst>
            <pc:docMk/>
            <pc:sldMk cId="3271107148" sldId="380"/>
            <ac:picMk id="2" creationId="{F93624A5-BC25-1F59-613F-B84BFA6586F8}"/>
          </ac:picMkLst>
        </pc:picChg>
      </pc:sldChg>
    </pc:docChg>
  </pc:docChgLst>
  <pc:docChgLst>
    <pc:chgData name="MANOHAR REDDY KANKANALA" userId="e9c2e89e279f3266" providerId="LiveId" clId="{486BF120-097E-4DED-B65B-EC175C653E93}"/>
    <pc:docChg chg="modSld">
      <pc:chgData name="MANOHAR REDDY KANKANALA" userId="e9c2e89e279f3266" providerId="LiveId" clId="{486BF120-097E-4DED-B65B-EC175C653E93}" dt="2023-05-31T12:34:42.756" v="5" actId="14100"/>
      <pc:docMkLst>
        <pc:docMk/>
      </pc:docMkLst>
      <pc:sldChg chg="modSp mod">
        <pc:chgData name="MANOHAR REDDY KANKANALA" userId="e9c2e89e279f3266" providerId="LiveId" clId="{486BF120-097E-4DED-B65B-EC175C653E93}" dt="2023-05-31T12:34:42.756" v="5" actId="14100"/>
        <pc:sldMkLst>
          <pc:docMk/>
          <pc:sldMk cId="1465103325" sldId="256"/>
        </pc:sldMkLst>
        <pc:spChg chg="mod">
          <ac:chgData name="MANOHAR REDDY KANKANALA" userId="e9c2e89e279f3266" providerId="LiveId" clId="{486BF120-097E-4DED-B65B-EC175C653E93}" dt="2023-05-26T13:03:25.108" v="2" actId="1076"/>
          <ac:spMkLst>
            <pc:docMk/>
            <pc:sldMk cId="1465103325" sldId="256"/>
            <ac:spMk id="2" creationId="{6D38BE70-18EE-226A-B48E-F179FEF873FA}"/>
          </ac:spMkLst>
        </pc:spChg>
        <pc:spChg chg="mod">
          <ac:chgData name="MANOHAR REDDY KANKANALA" userId="e9c2e89e279f3266" providerId="LiveId" clId="{486BF120-097E-4DED-B65B-EC175C653E93}" dt="2023-05-31T12:34:27.098" v="3" actId="14100"/>
          <ac:spMkLst>
            <pc:docMk/>
            <pc:sldMk cId="1465103325" sldId="256"/>
            <ac:spMk id="6" creationId="{5C7B355C-B526-4638-B4D5-EF4CA1EDF060}"/>
          </ac:spMkLst>
        </pc:spChg>
        <pc:picChg chg="mod">
          <ac:chgData name="MANOHAR REDDY KANKANALA" userId="e9c2e89e279f3266" providerId="LiveId" clId="{486BF120-097E-4DED-B65B-EC175C653E93}" dt="2023-05-31T12:34:42.756" v="5" actId="14100"/>
          <ac:picMkLst>
            <pc:docMk/>
            <pc:sldMk cId="1465103325" sldId="256"/>
            <ac:picMk id="5" creationId="{0C4E5CAF-8F56-4766-B67B-5F574810555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18:45:36.476"/>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2819E-F2E3-4D67-B29C-1C57404F2467}"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FB405-9C9D-42BE-90B1-E3271E3C98D1}" type="slidenum">
              <a:rPr lang="en-US" smtClean="0"/>
              <a:t>‹#›</a:t>
            </a:fld>
            <a:endParaRPr lang="en-US"/>
          </a:p>
        </p:txBody>
      </p:sp>
    </p:spTree>
    <p:extLst>
      <p:ext uri="{BB962C8B-B14F-4D97-AF65-F5344CB8AC3E}">
        <p14:creationId xmlns:p14="http://schemas.microsoft.com/office/powerpoint/2010/main" val="82471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F05B7D-26BB-425E-8E16-F711BC239BA3}" type="slidenum">
              <a:rPr lang="en-US" smtClean="0"/>
              <a:t>1</a:t>
            </a:fld>
            <a:endParaRPr lang="en-US"/>
          </a:p>
        </p:txBody>
      </p:sp>
    </p:spTree>
    <p:extLst>
      <p:ext uri="{BB962C8B-B14F-4D97-AF65-F5344CB8AC3E}">
        <p14:creationId xmlns:p14="http://schemas.microsoft.com/office/powerpoint/2010/main" val="210344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048653" name="Google Shape;18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54" name="Google Shape;1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00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048629" name="Google Shape;13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0"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0EC2-A2E6-DD4C-B637-696A5B81790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423049-D74B-4243-9C42-7CF78402585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38A5A6F-11AA-CC42-A8A9-7344322CFFB0}"/>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5" name="Footer Placeholder 4">
            <a:extLst>
              <a:ext uri="{FF2B5EF4-FFF2-40B4-BE49-F238E27FC236}">
                <a16:creationId xmlns:a16="http://schemas.microsoft.com/office/drawing/2014/main" id="{0D941B49-7EE1-9547-8D99-7ADAE22A4D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47709F-9E14-E349-835B-589CC94915D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76791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860F-CFA2-6B4C-9A23-FCD29FD6A68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81D042-B959-F04A-AE39-A4A628258CD9}"/>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4F7DD5-3505-D044-953E-7E8D2710B65C}"/>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5" name="Footer Placeholder 4">
            <a:extLst>
              <a:ext uri="{FF2B5EF4-FFF2-40B4-BE49-F238E27FC236}">
                <a16:creationId xmlns:a16="http://schemas.microsoft.com/office/drawing/2014/main" id="{D0B82F7A-B7E7-D644-A856-522A57D98D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83C6E4-0C8A-5943-A7E8-277BFECCCC59}"/>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58089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5254D5-05C7-C240-83DB-D094AF814511}"/>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CC35EE-1454-A542-9EBB-20A100B08710}"/>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D2F04A-CC95-7D42-9E61-02A15429BB80}"/>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5" name="Footer Placeholder 4">
            <a:extLst>
              <a:ext uri="{FF2B5EF4-FFF2-40B4-BE49-F238E27FC236}">
                <a16:creationId xmlns:a16="http://schemas.microsoft.com/office/drawing/2014/main" id="{6B561266-618C-5E47-AAFE-C7BD1C6229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150339-95F8-9C47-A5FF-CA75E94DE2C4}"/>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364027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937D-AF2B-5A4F-96E2-7435F399A71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5CFE5E-3C28-9F45-8070-7D1C1242EB3C}"/>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EC9FF7-59F7-FE42-B94C-C1375DA94F79}"/>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5" name="Footer Placeholder 4">
            <a:extLst>
              <a:ext uri="{FF2B5EF4-FFF2-40B4-BE49-F238E27FC236}">
                <a16:creationId xmlns:a16="http://schemas.microsoft.com/office/drawing/2014/main" id="{E45E39E4-FA90-0C41-84D4-741F8BE477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C1E30D-A127-B847-925E-A017F62C2152}"/>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68174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9948-7781-E847-97F7-9039ABF6E96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050C1-ABEC-CD46-AF30-3022C0DE4D4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5F6026-52A6-574E-B4D7-C83C1497E143}"/>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5" name="Footer Placeholder 4">
            <a:extLst>
              <a:ext uri="{FF2B5EF4-FFF2-40B4-BE49-F238E27FC236}">
                <a16:creationId xmlns:a16="http://schemas.microsoft.com/office/drawing/2014/main" id="{3E6C9555-0DCF-454A-A1E4-16C8CDF3F18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7B541A-C7F8-AF45-91FB-C9191F4E68F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91835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66D3-0DF3-6743-AB2E-69563FE7B38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759A6A-E0B0-9640-BCC9-F0124D317E2E}"/>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A30A00-70A9-DE49-BCEC-D2E392618705}"/>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8477DD-9C9F-CE4F-BCAF-236BA3B649DA}"/>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6" name="Footer Placeholder 5">
            <a:extLst>
              <a:ext uri="{FF2B5EF4-FFF2-40B4-BE49-F238E27FC236}">
                <a16:creationId xmlns:a16="http://schemas.microsoft.com/office/drawing/2014/main" id="{40483544-FCAE-D544-9509-C6093A6B797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36BAFFB-1018-8943-AAED-44022FAF699E}"/>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33617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02F2-ACA8-204A-9BFE-EA58B87847A2}"/>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819C9D-4DFE-9B48-8E6B-F4B30D72CC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6A7C456-A95D-F643-A0A5-3AF1DA53426F}"/>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505A828-FF66-C243-8CC8-5CC633D52C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6FDCBB-EBD5-4045-B241-1F020AA048B4}"/>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B3A380-04DC-7342-8D60-D8D2B6359C8C}"/>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8" name="Footer Placeholder 7">
            <a:extLst>
              <a:ext uri="{FF2B5EF4-FFF2-40B4-BE49-F238E27FC236}">
                <a16:creationId xmlns:a16="http://schemas.microsoft.com/office/drawing/2014/main" id="{9F82E6C8-9242-3044-996A-DD5CA6DB22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6A960C6-96DB-BA45-BEBD-DEF123B326B0}"/>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74841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AD9D-BA2D-A240-8387-D091ADB6AE2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AFCEA31-7957-AD49-BF6C-382CCF7C39F9}"/>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4" name="Footer Placeholder 3">
            <a:extLst>
              <a:ext uri="{FF2B5EF4-FFF2-40B4-BE49-F238E27FC236}">
                <a16:creationId xmlns:a16="http://schemas.microsoft.com/office/drawing/2014/main" id="{58A62D90-2FF9-DA41-AC7B-1025B9F98F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44089BF-081F-B347-89A7-57D972573EB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412600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5777D-1335-9C42-A51F-152965FA4954}"/>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3" name="Footer Placeholder 2">
            <a:extLst>
              <a:ext uri="{FF2B5EF4-FFF2-40B4-BE49-F238E27FC236}">
                <a16:creationId xmlns:a16="http://schemas.microsoft.com/office/drawing/2014/main" id="{8C281601-7B83-4441-B54A-BEE1695742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0725F3-EB51-FA40-AE85-41FC21654904}"/>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2005754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95E9-5BDB-1344-ABDA-C1C60AEEFB4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B8676CE-F8C4-0240-B055-19169B8BAEE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5CF90F5-2C88-4241-8A0B-BFF568DC58A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1B249E-B507-2E4F-BE46-24B30A1FF0F1}"/>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6" name="Footer Placeholder 5">
            <a:extLst>
              <a:ext uri="{FF2B5EF4-FFF2-40B4-BE49-F238E27FC236}">
                <a16:creationId xmlns:a16="http://schemas.microsoft.com/office/drawing/2014/main" id="{4ED47763-AFB0-044B-9C63-C2C2057B2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656EC7A-E982-224A-9259-61FFC3510DD3}"/>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5498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30C3-4667-7543-B59B-A011DAB0099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4903B5-21F4-2A44-9964-946A1956C40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62978B-6B0A-4F4A-B220-0523A83846D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342E79-741F-0248-BF55-F174FD07D22F}"/>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5/31/2023</a:t>
            </a:fld>
            <a:endParaRPr lang="en-US"/>
          </a:p>
        </p:txBody>
      </p:sp>
      <p:sp>
        <p:nvSpPr>
          <p:cNvPr id="6" name="Footer Placeholder 5">
            <a:extLst>
              <a:ext uri="{FF2B5EF4-FFF2-40B4-BE49-F238E27FC236}">
                <a16:creationId xmlns:a16="http://schemas.microsoft.com/office/drawing/2014/main" id="{284B2B90-9CA9-484A-A0E7-24C7C2960D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8093F3-31DA-FB47-A27B-227E46FB861E}"/>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67447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5A66EF7A-0BFF-0E4E-BA71-C2313926D39E}"/>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28553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E5CAF-8F56-4766-B67B-5F5748105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9" y="1270001"/>
            <a:ext cx="7576902" cy="5050950"/>
          </a:xfrm>
          <a:prstGeom prst="rect">
            <a:avLst/>
          </a:prstGeom>
        </p:spPr>
      </p:pic>
      <p:sp>
        <p:nvSpPr>
          <p:cNvPr id="6" name="TextBox 5">
            <a:extLst>
              <a:ext uri="{FF2B5EF4-FFF2-40B4-BE49-F238E27FC236}">
                <a16:creationId xmlns:a16="http://schemas.microsoft.com/office/drawing/2014/main" id="{5C7B355C-B526-4638-B4D5-EF4CA1EDF060}"/>
              </a:ext>
            </a:extLst>
          </p:cNvPr>
          <p:cNvSpPr txBox="1"/>
          <p:nvPr/>
        </p:nvSpPr>
        <p:spPr>
          <a:xfrm>
            <a:off x="7628877" y="2981046"/>
            <a:ext cx="4500979" cy="276998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Presented by</a:t>
            </a:r>
          </a:p>
          <a:p>
            <a:r>
              <a:rPr lang="en-US" sz="2000"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K. MANOHAR REDDY	: 19QM1A0431</a:t>
            </a:r>
          </a:p>
          <a:p>
            <a:r>
              <a:rPr lang="en-US" dirty="0">
                <a:latin typeface="Times New Roman" panose="02020603050405020304" pitchFamily="18" charset="0"/>
                <a:cs typeface="Times New Roman" panose="02020603050405020304" pitchFamily="18" charset="0"/>
              </a:rPr>
              <a:t>2. N.V.V.RAMANA REDDY	: 19QM1A0446</a:t>
            </a:r>
          </a:p>
          <a:p>
            <a:r>
              <a:rPr lang="en-US" dirty="0">
                <a:latin typeface="Times New Roman" panose="02020603050405020304" pitchFamily="18" charset="0"/>
                <a:cs typeface="Times New Roman" panose="02020603050405020304" pitchFamily="18" charset="0"/>
              </a:rPr>
              <a:t>3. P. SAI KARTHIKA	: 19QM1A0455</a:t>
            </a:r>
          </a:p>
          <a:p>
            <a:r>
              <a:rPr lang="en-US" dirty="0">
                <a:latin typeface="Times New Roman" panose="02020603050405020304" pitchFamily="18" charset="0"/>
                <a:cs typeface="Times New Roman" panose="02020603050405020304" pitchFamily="18" charset="0"/>
              </a:rPr>
              <a:t>4. R. DEEPAK REDDY	: 19QM1A0456</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Under the Guidance of </a:t>
            </a:r>
          </a:p>
          <a:p>
            <a:r>
              <a:rPr lang="en-US" sz="2000" dirty="0">
                <a:latin typeface="Times New Roman" panose="02020603050405020304" pitchFamily="18" charset="0"/>
                <a:cs typeface="Times New Roman" panose="02020603050405020304" pitchFamily="18" charset="0"/>
              </a:rPr>
              <a:t>Mr. Vijaya Bhasker Reddy </a:t>
            </a:r>
            <a:r>
              <a:rPr lang="en-US" sz="1200" dirty="0">
                <a:latin typeface="Times New Roman" panose="02020603050405020304" pitchFamily="18" charset="0"/>
                <a:cs typeface="Times New Roman" panose="02020603050405020304" pitchFamily="18" charset="0"/>
              </a:rPr>
              <a:t>M. Tech (Ph. D)</a:t>
            </a:r>
          </a:p>
          <a:p>
            <a:r>
              <a:rPr lang="en-US" sz="2000" dirty="0">
                <a:latin typeface="Times New Roman" panose="02020603050405020304" pitchFamily="18" charset="0"/>
                <a:cs typeface="Times New Roman" panose="02020603050405020304" pitchFamily="18" charset="0"/>
              </a:rPr>
              <a:t>Assistant Professor</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D38BE70-18EE-226A-B48E-F179FEF873FA}"/>
              </a:ext>
            </a:extLst>
          </p:cNvPr>
          <p:cNvSpPr txBox="1"/>
          <p:nvPr/>
        </p:nvSpPr>
        <p:spPr>
          <a:xfrm>
            <a:off x="312297" y="229127"/>
            <a:ext cx="7001136"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ATTENDANCE  MANAGEMENT  SYSTEM  BASED ON FACE RECOGNITION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103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048627" name="Google Shape;13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800" b="1" dirty="0">
                <a:latin typeface="Times New Roman" panose="02020603050405020304" pitchFamily="18" charset="0"/>
                <a:cs typeface="Times New Roman" pitchFamily="18" charset="0"/>
              </a:rPr>
              <a:t>Methodology</a:t>
            </a:r>
            <a:r>
              <a:rPr lang="en-US" sz="4300" b="1" dirty="0">
                <a:latin typeface="Times New Roman" panose="02020603050405020304" pitchFamily="18" charset="0"/>
                <a:cs typeface="Times New Roman" panose="02020603050405020304" pitchFamily="18" charset="0"/>
              </a:rPr>
              <a:t> </a:t>
            </a:r>
            <a:endParaRPr sz="43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D7D517B2-AEA7-AF51-B4C1-E7A2B72A150C}"/>
              </a:ext>
            </a:extLst>
          </p:cNvPr>
          <p:cNvSpPr/>
          <p:nvPr/>
        </p:nvSpPr>
        <p:spPr>
          <a:xfrm>
            <a:off x="6886225" y="3301708"/>
            <a:ext cx="1846729" cy="944936"/>
          </a:xfrm>
          <a:prstGeom prst="roundRect">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Face recognising using CNN</a:t>
            </a:r>
          </a:p>
        </p:txBody>
      </p:sp>
      <p:sp>
        <p:nvSpPr>
          <p:cNvPr id="5" name="Rectangle: Rounded Corners 4">
            <a:extLst>
              <a:ext uri="{FF2B5EF4-FFF2-40B4-BE49-F238E27FC236}">
                <a16:creationId xmlns:a16="http://schemas.microsoft.com/office/drawing/2014/main" id="{AB244AE5-CACE-2F69-A41E-897D53D5A28D}"/>
              </a:ext>
            </a:extLst>
          </p:cNvPr>
          <p:cNvSpPr/>
          <p:nvPr/>
        </p:nvSpPr>
        <p:spPr>
          <a:xfrm>
            <a:off x="4663432" y="4433888"/>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Marking attendance</a:t>
            </a:r>
          </a:p>
          <a:p>
            <a:pPr algn="ctr"/>
            <a:r>
              <a:rPr lang="en-IN" dirty="0">
                <a:latin typeface="Times New Roman" panose="02020603050405020304" pitchFamily="18" charset="0"/>
                <a:cs typeface="Times New Roman" panose="02020603050405020304" pitchFamily="18" charset="0"/>
              </a:rPr>
              <a:t> </a:t>
            </a:r>
          </a:p>
        </p:txBody>
      </p:sp>
      <p:sp>
        <p:nvSpPr>
          <p:cNvPr id="6" name="Rectangle: Rounded Corners 5">
            <a:extLst>
              <a:ext uri="{FF2B5EF4-FFF2-40B4-BE49-F238E27FC236}">
                <a16:creationId xmlns:a16="http://schemas.microsoft.com/office/drawing/2014/main" id="{064788F7-C218-2C8A-3F37-7A1720A08931}"/>
              </a:ext>
            </a:extLst>
          </p:cNvPr>
          <p:cNvSpPr/>
          <p:nvPr/>
        </p:nvSpPr>
        <p:spPr>
          <a:xfrm>
            <a:off x="1210236" y="4433888"/>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Stored in cloud</a:t>
            </a:r>
          </a:p>
        </p:txBody>
      </p:sp>
      <p:sp>
        <p:nvSpPr>
          <p:cNvPr id="7" name="Rectangle: Rounded Corners 6">
            <a:extLst>
              <a:ext uri="{FF2B5EF4-FFF2-40B4-BE49-F238E27FC236}">
                <a16:creationId xmlns:a16="http://schemas.microsoft.com/office/drawing/2014/main" id="{4CA91414-D789-4AEA-511F-893A13572EF9}"/>
              </a:ext>
            </a:extLst>
          </p:cNvPr>
          <p:cNvSpPr/>
          <p:nvPr/>
        </p:nvSpPr>
        <p:spPr>
          <a:xfrm>
            <a:off x="5172635" y="1906681"/>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Data labelling</a:t>
            </a:r>
          </a:p>
        </p:txBody>
      </p:sp>
      <p:sp>
        <p:nvSpPr>
          <p:cNvPr id="8" name="Rectangle: Rounded Corners 7">
            <a:extLst>
              <a:ext uri="{FF2B5EF4-FFF2-40B4-BE49-F238E27FC236}">
                <a16:creationId xmlns:a16="http://schemas.microsoft.com/office/drawing/2014/main" id="{9E433E9F-3F80-B9F9-FC05-E44AAFE94A9D}"/>
              </a:ext>
            </a:extLst>
          </p:cNvPr>
          <p:cNvSpPr/>
          <p:nvPr/>
        </p:nvSpPr>
        <p:spPr>
          <a:xfrm>
            <a:off x="8229601" y="1906681"/>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Image processing</a:t>
            </a:r>
          </a:p>
        </p:txBody>
      </p:sp>
      <p:sp>
        <p:nvSpPr>
          <p:cNvPr id="13" name="Arrow: Right 12">
            <a:extLst>
              <a:ext uri="{FF2B5EF4-FFF2-40B4-BE49-F238E27FC236}">
                <a16:creationId xmlns:a16="http://schemas.microsoft.com/office/drawing/2014/main" id="{04157975-7C02-14DD-E7C7-ACBBB755F661}"/>
              </a:ext>
            </a:extLst>
          </p:cNvPr>
          <p:cNvSpPr/>
          <p:nvPr/>
        </p:nvSpPr>
        <p:spPr>
          <a:xfrm>
            <a:off x="4251513" y="2182837"/>
            <a:ext cx="788894" cy="472468"/>
          </a:xfrm>
          <a:prstGeom prst="rightArrow">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47C31520-541E-2FF1-090E-4A6D895EDDC7}"/>
              </a:ext>
            </a:extLst>
          </p:cNvPr>
          <p:cNvSpPr/>
          <p:nvPr/>
        </p:nvSpPr>
        <p:spPr>
          <a:xfrm rot="10800000">
            <a:off x="3509682" y="4670122"/>
            <a:ext cx="788894" cy="472468"/>
          </a:xfrm>
          <a:prstGeom prst="rightArrow">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9" name="Diamond 18">
            <a:extLst>
              <a:ext uri="{FF2B5EF4-FFF2-40B4-BE49-F238E27FC236}">
                <a16:creationId xmlns:a16="http://schemas.microsoft.com/office/drawing/2014/main" id="{3F8D22CE-B35E-2674-E846-C5F845509D85}"/>
              </a:ext>
            </a:extLst>
          </p:cNvPr>
          <p:cNvSpPr/>
          <p:nvPr/>
        </p:nvSpPr>
        <p:spPr>
          <a:xfrm>
            <a:off x="149038" y="1959002"/>
            <a:ext cx="1378323" cy="1103285"/>
          </a:xfrm>
          <a:prstGeom prst="diamond">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300" dirty="0">
                <a:latin typeface="Times New Roman" panose="02020603050405020304" pitchFamily="18" charset="0"/>
                <a:cs typeface="Times New Roman" panose="02020603050405020304" pitchFamily="18" charset="0"/>
              </a:rPr>
              <a:t>Input data set</a:t>
            </a:r>
          </a:p>
        </p:txBody>
      </p:sp>
      <p:sp>
        <p:nvSpPr>
          <p:cNvPr id="20" name="Arrow: Right 19">
            <a:extLst>
              <a:ext uri="{FF2B5EF4-FFF2-40B4-BE49-F238E27FC236}">
                <a16:creationId xmlns:a16="http://schemas.microsoft.com/office/drawing/2014/main" id="{71D9E999-AAEF-6A84-EE33-5117A3C2B62E}"/>
              </a:ext>
            </a:extLst>
          </p:cNvPr>
          <p:cNvSpPr/>
          <p:nvPr/>
        </p:nvSpPr>
        <p:spPr>
          <a:xfrm>
            <a:off x="1738032" y="2264360"/>
            <a:ext cx="788894" cy="492568"/>
          </a:xfrm>
          <a:prstGeom prst="rightArrow">
            <a:avLst>
              <a:gd name="adj1" fmla="val 38616"/>
              <a:gd name="adj2" fmla="val 34821"/>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47C5385B-59C3-E39C-6934-322CC61B32E4}"/>
              </a:ext>
            </a:extLst>
          </p:cNvPr>
          <p:cNvSpPr/>
          <p:nvPr/>
        </p:nvSpPr>
        <p:spPr>
          <a:xfrm>
            <a:off x="2729751" y="2029526"/>
            <a:ext cx="1402978" cy="779090"/>
          </a:xfrm>
          <a:prstGeom prst="roundRect">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Image pre-processing</a:t>
            </a:r>
          </a:p>
        </p:txBody>
      </p:sp>
      <p:sp>
        <p:nvSpPr>
          <p:cNvPr id="22" name="Diamond 21">
            <a:extLst>
              <a:ext uri="{FF2B5EF4-FFF2-40B4-BE49-F238E27FC236}">
                <a16:creationId xmlns:a16="http://schemas.microsoft.com/office/drawing/2014/main" id="{73A1BF48-86B7-0EB4-A8D3-D8E28C72ED58}"/>
              </a:ext>
            </a:extLst>
          </p:cNvPr>
          <p:cNvSpPr/>
          <p:nvPr/>
        </p:nvSpPr>
        <p:spPr>
          <a:xfrm>
            <a:off x="9997440" y="3155086"/>
            <a:ext cx="1872249" cy="1548993"/>
          </a:xfrm>
          <a:prstGeom prst="diamond">
            <a:avLst/>
          </a:prstGeom>
          <a:ln w="34925" cmpd="tri"/>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Capturing image</a:t>
            </a:r>
          </a:p>
        </p:txBody>
      </p:sp>
      <p:sp>
        <p:nvSpPr>
          <p:cNvPr id="25" name="Arrow: Left-Right-Up 24">
            <a:extLst>
              <a:ext uri="{FF2B5EF4-FFF2-40B4-BE49-F238E27FC236}">
                <a16:creationId xmlns:a16="http://schemas.microsoft.com/office/drawing/2014/main" id="{B386F018-F816-3527-850B-24C1F9F2CF80}"/>
              </a:ext>
            </a:extLst>
          </p:cNvPr>
          <p:cNvSpPr/>
          <p:nvPr/>
        </p:nvSpPr>
        <p:spPr>
          <a:xfrm rot="10800000">
            <a:off x="7194175" y="2187877"/>
            <a:ext cx="916642" cy="944934"/>
          </a:xfrm>
          <a:prstGeom prst="leftRightUpArrow">
            <a:avLst>
              <a:gd name="adj1" fmla="val 25000"/>
              <a:gd name="adj2" fmla="val 19083"/>
              <a:gd name="adj3" fmla="val 15533"/>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6B528FF-2274-301C-6A3D-E575B2683614}"/>
              </a:ext>
            </a:extLst>
          </p:cNvPr>
          <p:cNvSpPr txBox="1"/>
          <p:nvPr/>
        </p:nvSpPr>
        <p:spPr>
          <a:xfrm>
            <a:off x="7246844" y="2219358"/>
            <a:ext cx="923365" cy="307777"/>
          </a:xfrm>
          <a:prstGeom prst="rect">
            <a:avLst/>
          </a:prstGeom>
          <a:noFill/>
          <a:ln>
            <a:noFill/>
          </a:ln>
        </p:spPr>
        <p:txBody>
          <a:bodyPr wrap="square" rtlCol="0">
            <a:spAutoFit/>
          </a:bodyPr>
          <a:lstStyle/>
          <a:p>
            <a:r>
              <a:rPr lang="en-IN" sz="1400" dirty="0">
                <a:latin typeface="Times New Roman" panose="02020603050405020304" pitchFamily="18" charset="0"/>
                <a:cs typeface="Times New Roman" panose="02020603050405020304" pitchFamily="18" charset="0"/>
              </a:rPr>
              <a:t>Fire base</a:t>
            </a:r>
          </a:p>
        </p:txBody>
      </p:sp>
      <p:sp>
        <p:nvSpPr>
          <p:cNvPr id="28" name="Arrow: Bent 27">
            <a:extLst>
              <a:ext uri="{FF2B5EF4-FFF2-40B4-BE49-F238E27FC236}">
                <a16:creationId xmlns:a16="http://schemas.microsoft.com/office/drawing/2014/main" id="{55B58B47-7D39-81BC-A705-1B76CFDA4D48}"/>
              </a:ext>
            </a:extLst>
          </p:cNvPr>
          <p:cNvSpPr/>
          <p:nvPr/>
        </p:nvSpPr>
        <p:spPr>
          <a:xfrm flipH="1" flipV="1">
            <a:off x="6875018" y="4370719"/>
            <a:ext cx="1075764" cy="814807"/>
          </a:xfrm>
          <a:prstGeom prst="bentArrow">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632EB6-8DEF-9DBF-07E5-D7E776931206}"/>
              </a:ext>
            </a:extLst>
          </p:cNvPr>
          <p:cNvSpPr txBox="1"/>
          <p:nvPr/>
        </p:nvSpPr>
        <p:spPr>
          <a:xfrm>
            <a:off x="1456203" y="2717465"/>
            <a:ext cx="1318933" cy="307777"/>
          </a:xfrm>
          <a:prstGeom prst="rect">
            <a:avLst/>
          </a:prstGeom>
          <a:noFill/>
        </p:spPr>
        <p:txBody>
          <a:bodyPr wrap="square" rtlCol="0">
            <a:spAutoFit/>
          </a:bodyPr>
          <a:lstStyle/>
          <a:p>
            <a:r>
              <a:rPr lang="en-IN" sz="1400" dirty="0"/>
              <a:t>(</a:t>
            </a:r>
            <a:r>
              <a:rPr lang="en-IN" sz="1400" dirty="0" err="1"/>
              <a:t>Haar</a:t>
            </a:r>
            <a:r>
              <a:rPr lang="en-IN" sz="1400" dirty="0"/>
              <a:t> classifier)</a:t>
            </a:r>
          </a:p>
        </p:txBody>
      </p:sp>
      <p:sp>
        <p:nvSpPr>
          <p:cNvPr id="2" name="Arrow: Bent-Up 1">
            <a:extLst>
              <a:ext uri="{FF2B5EF4-FFF2-40B4-BE49-F238E27FC236}">
                <a16:creationId xmlns:a16="http://schemas.microsoft.com/office/drawing/2014/main" id="{4A46329B-66E2-CE82-CD0E-E725BA283EBE}"/>
              </a:ext>
            </a:extLst>
          </p:cNvPr>
          <p:cNvSpPr/>
          <p:nvPr/>
        </p:nvSpPr>
        <p:spPr>
          <a:xfrm rot="16200000">
            <a:off x="10178970" y="2259490"/>
            <a:ext cx="879449" cy="726141"/>
          </a:xfrm>
          <a:prstGeom prst="bentUpArrow">
            <a:avLst/>
          </a:prstGeom>
          <a:solidFill>
            <a:schemeClr val="bg1"/>
          </a:solidFill>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A5D7-2E66-BF28-49FD-350079C9527D}"/>
              </a:ext>
            </a:extLst>
          </p:cNvPr>
          <p:cNvSpPr>
            <a:spLocks noGrp="1"/>
          </p:cNvSpPr>
          <p:nvPr>
            <p:ph type="title"/>
          </p:nvPr>
        </p:nvSpPr>
        <p:spPr>
          <a:xfrm>
            <a:off x="838200" y="365126"/>
            <a:ext cx="10515600" cy="719604"/>
          </a:xfrm>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F7C96E3D-A803-41AE-1E72-D59BDFB5B152}"/>
              </a:ext>
            </a:extLst>
          </p:cNvPr>
          <p:cNvSpPr>
            <a:spLocks noGrp="1"/>
          </p:cNvSpPr>
          <p:nvPr>
            <p:ph idx="1"/>
          </p:nvPr>
        </p:nvSpPr>
        <p:spPr>
          <a:xfrm>
            <a:off x="838200" y="1595718"/>
            <a:ext cx="10515600" cy="4141694"/>
          </a:xfrm>
        </p:spPr>
        <p:txBody>
          <a:bodyPr/>
          <a:lstStyle/>
          <a:p>
            <a:pPr marL="0" indent="0">
              <a:buNone/>
            </a:pPr>
            <a:r>
              <a:rPr lang="en-IN" b="1" dirty="0" err="1">
                <a:latin typeface="Times New Roman" panose="02020603050405020304" pitchFamily="18" charset="0"/>
                <a:cs typeface="Times New Roman" panose="02020603050405020304" pitchFamily="18" charset="0"/>
              </a:rPr>
              <a:t>Haar</a:t>
            </a:r>
            <a:r>
              <a:rPr lang="en-IN" b="1" dirty="0">
                <a:latin typeface="Times New Roman" panose="02020603050405020304" pitchFamily="18" charset="0"/>
                <a:cs typeface="Times New Roman" panose="02020603050405020304" pitchFamily="18" charset="0"/>
              </a:rPr>
              <a:t> Classifier</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segregates positive and negative data points data points in the                                detected objects.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They are fast and can work well in real-time.</a:t>
            </a:r>
          </a:p>
          <a:p>
            <a:pPr marL="0" indent="0">
              <a:buNone/>
            </a:pPr>
            <a:r>
              <a:rPr lang="en-IN" b="1" dirty="0">
                <a:latin typeface="Times New Roman" panose="02020603050405020304" pitchFamily="18" charset="0"/>
                <a:cs typeface="Times New Roman" panose="02020603050405020304" pitchFamily="18" charset="0"/>
              </a:rPr>
              <a:t>CNN(Convolutional Neural Network)</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extracts the feature of the image and convert it into lower dimension without loosing its characteristics.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Pixel type of data.</a:t>
            </a:r>
          </a:p>
        </p:txBody>
      </p:sp>
    </p:spTree>
    <p:extLst>
      <p:ext uri="{BB962C8B-B14F-4D97-AF65-F5344CB8AC3E}">
        <p14:creationId xmlns:p14="http://schemas.microsoft.com/office/powerpoint/2010/main" val="1385042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05EB-7256-41A8-F240-79C342609169}"/>
              </a:ext>
            </a:extLst>
          </p:cNvPr>
          <p:cNvSpPr>
            <a:spLocks noGrp="1"/>
          </p:cNvSpPr>
          <p:nvPr>
            <p:ph type="title"/>
          </p:nvPr>
        </p:nvSpPr>
        <p:spPr>
          <a:xfrm>
            <a:off x="838200" y="365125"/>
            <a:ext cx="10515600" cy="629957"/>
          </a:xfrm>
        </p:spPr>
        <p:txBody>
          <a:bodyPr/>
          <a:lstStyle/>
          <a:p>
            <a:r>
              <a:rPr lang="en-IN" dirty="0"/>
              <a:t>Table</a:t>
            </a:r>
          </a:p>
        </p:txBody>
      </p:sp>
      <p:graphicFrame>
        <p:nvGraphicFramePr>
          <p:cNvPr id="5" name="Table 5">
            <a:extLst>
              <a:ext uri="{FF2B5EF4-FFF2-40B4-BE49-F238E27FC236}">
                <a16:creationId xmlns:a16="http://schemas.microsoft.com/office/drawing/2014/main" id="{C7AEB296-5C71-B2AD-3899-31563B52AFF2}"/>
              </a:ext>
            </a:extLst>
          </p:cNvPr>
          <p:cNvGraphicFramePr>
            <a:graphicFrameLocks noGrp="1"/>
          </p:cNvGraphicFramePr>
          <p:nvPr>
            <p:ph idx="1"/>
            <p:extLst>
              <p:ext uri="{D42A27DB-BD31-4B8C-83A1-F6EECF244321}">
                <p14:modId xmlns:p14="http://schemas.microsoft.com/office/powerpoint/2010/main" val="3696587285"/>
              </p:ext>
            </p:extLst>
          </p:nvPr>
        </p:nvGraphicFramePr>
        <p:xfrm>
          <a:off x="838200" y="1243078"/>
          <a:ext cx="10515600" cy="5033850"/>
        </p:xfrm>
        <a:graphic>
          <a:graphicData uri="http://schemas.openxmlformats.org/drawingml/2006/table">
            <a:tbl>
              <a:tblPr firstRow="1" bandRow="1">
                <a:tableStyleId>{5940675A-B579-460E-94D1-54222C63F5DA}</a:tableStyleId>
              </a:tblPr>
              <a:tblGrid>
                <a:gridCol w="721659">
                  <a:extLst>
                    <a:ext uri="{9D8B030D-6E8A-4147-A177-3AD203B41FA5}">
                      <a16:colId xmlns:a16="http://schemas.microsoft.com/office/drawing/2014/main" val="2744313180"/>
                    </a:ext>
                  </a:extLst>
                </a:gridCol>
                <a:gridCol w="3290047">
                  <a:extLst>
                    <a:ext uri="{9D8B030D-6E8A-4147-A177-3AD203B41FA5}">
                      <a16:colId xmlns:a16="http://schemas.microsoft.com/office/drawing/2014/main" val="3725544714"/>
                    </a:ext>
                  </a:extLst>
                </a:gridCol>
                <a:gridCol w="3056965">
                  <a:extLst>
                    <a:ext uri="{9D8B030D-6E8A-4147-A177-3AD203B41FA5}">
                      <a16:colId xmlns:a16="http://schemas.microsoft.com/office/drawing/2014/main" val="1210508285"/>
                    </a:ext>
                  </a:extLst>
                </a:gridCol>
                <a:gridCol w="3446929">
                  <a:extLst>
                    <a:ext uri="{9D8B030D-6E8A-4147-A177-3AD203B41FA5}">
                      <a16:colId xmlns:a16="http://schemas.microsoft.com/office/drawing/2014/main" val="4155783965"/>
                    </a:ext>
                  </a:extLst>
                </a:gridCol>
              </a:tblGrid>
              <a:tr h="646571">
                <a:tc>
                  <a:txBody>
                    <a:bodyPr/>
                    <a:lstStyle/>
                    <a:p>
                      <a:r>
                        <a:rPr lang="en-IN" dirty="0" err="1"/>
                        <a:t>S.No</a:t>
                      </a:r>
                      <a:endParaRPr lang="en-IN" dirty="0"/>
                    </a:p>
                  </a:txBody>
                  <a:tcPr/>
                </a:tc>
                <a:tc>
                  <a:txBody>
                    <a:bodyPr/>
                    <a:lstStyle/>
                    <a:p>
                      <a:pPr algn="ctr"/>
                      <a:r>
                        <a:rPr lang="en-IN" dirty="0" err="1"/>
                        <a:t>Attendence</a:t>
                      </a:r>
                      <a:r>
                        <a:rPr lang="en-IN" dirty="0"/>
                        <a:t> System</a:t>
                      </a:r>
                    </a:p>
                  </a:txBody>
                  <a:tcPr/>
                </a:tc>
                <a:tc>
                  <a:txBody>
                    <a:bodyPr/>
                    <a:lstStyle/>
                    <a:p>
                      <a:pPr algn="ctr"/>
                      <a:r>
                        <a:rPr lang="en-IN" dirty="0"/>
                        <a:t>Attributes</a:t>
                      </a:r>
                    </a:p>
                  </a:txBody>
                  <a:tcPr/>
                </a:tc>
                <a:tc>
                  <a:txBody>
                    <a:bodyPr/>
                    <a:lstStyle/>
                    <a:p>
                      <a:pPr algn="ctr"/>
                      <a:r>
                        <a:rPr lang="en-IN" dirty="0"/>
                        <a:t>Algorithms</a:t>
                      </a:r>
                    </a:p>
                  </a:txBody>
                  <a:tcPr/>
                </a:tc>
                <a:extLst>
                  <a:ext uri="{0D108BD9-81ED-4DB2-BD59-A6C34878D82A}">
                    <a16:rowId xmlns:a16="http://schemas.microsoft.com/office/drawing/2014/main" val="3492655592"/>
                  </a:ext>
                </a:extLst>
              </a:tr>
              <a:tr h="646571">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Classroom Attendance Monitoring Using  Biometric </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Biometric recognition, Position</a:t>
                      </a:r>
                      <a:endParaRPr lang="en-IN" dirty="0"/>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Minutiae based algorithm</a:t>
                      </a:r>
                      <a:endParaRPr lang="en-IN" dirty="0"/>
                    </a:p>
                  </a:txBody>
                  <a:tcPr/>
                </a:tc>
                <a:extLst>
                  <a:ext uri="{0D108BD9-81ED-4DB2-BD59-A6C34878D82A}">
                    <a16:rowId xmlns:a16="http://schemas.microsoft.com/office/drawing/2014/main" val="3458824459"/>
                  </a:ext>
                </a:extLst>
              </a:tr>
              <a:tr h="706577">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Mobile Based Attendance System</a:t>
                      </a:r>
                      <a:endParaRPr lang="en-IN" dirty="0"/>
                    </a:p>
                  </a:txBody>
                  <a:tcPr/>
                </a:tc>
                <a:tc>
                  <a:txBody>
                    <a:bodyPr/>
                    <a:lstStyle/>
                    <a:p>
                      <a:r>
                        <a:rPr lang="en-IN" dirty="0"/>
                        <a:t>Location,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Face Recognition, Geometry, </a:t>
                      </a:r>
                      <a:endParaRPr lang="en-IN" dirty="0"/>
                    </a:p>
                  </a:txBody>
                  <a:tcPr/>
                </a:tc>
                <a:tc>
                  <a:txBody>
                    <a:bodyPr/>
                    <a:lstStyle/>
                    <a:p>
                      <a:r>
                        <a:rPr lang="en-IN" dirty="0">
                          <a:latin typeface="Times New Roman" panose="02020603050405020304" pitchFamily="18" charset="0"/>
                          <a:cs typeface="Times New Roman" panose="02020603050405020304" pitchFamily="18" charset="0"/>
                        </a:rPr>
                        <a:t>Principal Component Analysis</a:t>
                      </a:r>
                    </a:p>
                  </a:txBody>
                  <a:tcPr/>
                </a:tc>
                <a:extLst>
                  <a:ext uri="{0D108BD9-81ED-4DB2-BD59-A6C34878D82A}">
                    <a16:rowId xmlns:a16="http://schemas.microsoft.com/office/drawing/2014/main" val="167537453"/>
                  </a:ext>
                </a:extLst>
              </a:tr>
              <a:tr h="706577">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Neural Network based Biometric Attendance System</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Biometric, shutter speed, shutter angle</a:t>
                      </a:r>
                      <a:endParaRPr lang="en-IN" dirty="0"/>
                    </a:p>
                  </a:txBody>
                  <a:tcPr/>
                </a:tc>
                <a:tc>
                  <a:txBody>
                    <a:bodyPr/>
                    <a:lstStyle/>
                    <a:p>
                      <a:r>
                        <a:rPr lang="en-IN" dirty="0">
                          <a:latin typeface="Times New Roman" panose="02020603050405020304" pitchFamily="18" charset="0"/>
                          <a:cs typeface="Times New Roman" panose="02020603050405020304" pitchFamily="18" charset="0"/>
                        </a:rPr>
                        <a:t>Convolutional Neural Networks</a:t>
                      </a:r>
                    </a:p>
                  </a:txBody>
                  <a:tcPr/>
                </a:tc>
                <a:extLst>
                  <a:ext uri="{0D108BD9-81ED-4DB2-BD59-A6C34878D82A}">
                    <a16:rowId xmlns:a16="http://schemas.microsoft.com/office/drawing/2014/main" val="2739045360"/>
                  </a:ext>
                </a:extLst>
              </a:tr>
              <a:tr h="706577">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Attendance Management System using Facial Recognition</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dirty="0"/>
                        <a:t>Face landmarks, head pose.</a:t>
                      </a:r>
                    </a:p>
                  </a:txBody>
                  <a:tcPr/>
                </a:tc>
                <a:tc>
                  <a:txBody>
                    <a:bodyPr/>
                    <a:lstStyle/>
                    <a:p>
                      <a:r>
                        <a:rPr lang="en-IN" dirty="0">
                          <a:latin typeface="Times New Roman" panose="02020603050405020304" pitchFamily="18" charset="0"/>
                          <a:cs typeface="Times New Roman" panose="02020603050405020304" pitchFamily="18" charset="0"/>
                        </a:rPr>
                        <a:t>Linear Binary Pattern Histogram</a:t>
                      </a:r>
                    </a:p>
                  </a:txBody>
                  <a:tcPr/>
                </a:tc>
                <a:extLst>
                  <a:ext uri="{0D108BD9-81ED-4DB2-BD59-A6C34878D82A}">
                    <a16:rowId xmlns:a16="http://schemas.microsoft.com/office/drawing/2014/main" val="4289955414"/>
                  </a:ext>
                </a:extLst>
              </a:tr>
              <a:tr h="706577">
                <a:tc>
                  <a:txBody>
                    <a:bodyPr/>
                    <a:lstStyle/>
                    <a:p>
                      <a:r>
                        <a:rPr lang="en-IN" dirty="0"/>
                        <a:t>5</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SAMS: An IoT Solution for Attendance Management </a:t>
                      </a:r>
                      <a:endParaRPr lang="en-IN" dirty="0"/>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mobility, wireless network, fingerprint sensor and cloud computing</a:t>
                      </a:r>
                      <a:endParaRPr lang="en-IN" dirty="0"/>
                    </a:p>
                  </a:txBody>
                  <a:tcPr/>
                </a:tc>
                <a:tc>
                  <a:txBody>
                    <a:bodyPr/>
                    <a:lstStyle/>
                    <a:p>
                      <a:r>
                        <a:rPr lang="en-IN" dirty="0">
                          <a:latin typeface="Times New Roman" panose="02020603050405020304" pitchFamily="18" charset="0"/>
                          <a:cs typeface="Times New Roman" panose="02020603050405020304" pitchFamily="18" charset="0"/>
                        </a:rPr>
                        <a:t>Internet of Things</a:t>
                      </a:r>
                    </a:p>
                  </a:txBody>
                  <a:tcPr/>
                </a:tc>
                <a:extLst>
                  <a:ext uri="{0D108BD9-81ED-4DB2-BD59-A6C34878D82A}">
                    <a16:rowId xmlns:a16="http://schemas.microsoft.com/office/drawing/2014/main" val="3489906845"/>
                  </a:ext>
                </a:extLst>
              </a:tr>
              <a:tr h="706577">
                <a:tc>
                  <a:txBody>
                    <a:bodyPr/>
                    <a:lstStyle/>
                    <a:p>
                      <a:r>
                        <a:rPr lang="en-IN"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Face Recognition Method for Online Exams</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fingerprints, retina, sound patterns, facial patterns </a:t>
                      </a:r>
                      <a:endParaRPr lang="en-IN" dirty="0"/>
                    </a:p>
                  </a:txBody>
                  <a:tcPr/>
                </a:tc>
                <a:tc>
                  <a:txBody>
                    <a:bodyPr/>
                    <a:lstStyle/>
                    <a:p>
                      <a:r>
                        <a:rPr lang="en-IN" dirty="0">
                          <a:latin typeface="Times New Roman" panose="02020603050405020304" pitchFamily="18" charset="0"/>
                          <a:cs typeface="Times New Roman" panose="02020603050405020304" pitchFamily="18" charset="0"/>
                        </a:rPr>
                        <a:t>Scaled-</a:t>
                      </a:r>
                      <a:r>
                        <a:rPr lang="en-IN" dirty="0" err="1">
                          <a:latin typeface="Times New Roman" panose="02020603050405020304" pitchFamily="18" charset="0"/>
                          <a:cs typeface="Times New Roman" panose="02020603050405020304" pitchFamily="18" charset="0"/>
                        </a:rPr>
                        <a:t>invarient</a:t>
                      </a:r>
                      <a:r>
                        <a:rPr lang="en-IN" dirty="0">
                          <a:latin typeface="Times New Roman" panose="02020603050405020304" pitchFamily="18" charset="0"/>
                          <a:cs typeface="Times New Roman" panose="02020603050405020304" pitchFamily="18" charset="0"/>
                        </a:rPr>
                        <a:t> Feature Transform</a:t>
                      </a:r>
                    </a:p>
                  </a:txBody>
                  <a:tcPr/>
                </a:tc>
                <a:extLst>
                  <a:ext uri="{0D108BD9-81ED-4DB2-BD59-A6C34878D82A}">
                    <a16:rowId xmlns:a16="http://schemas.microsoft.com/office/drawing/2014/main" val="583284434"/>
                  </a:ext>
                </a:extLst>
              </a:tr>
            </a:tbl>
          </a:graphicData>
        </a:graphic>
      </p:graphicFrame>
    </p:spTree>
    <p:extLst>
      <p:ext uri="{BB962C8B-B14F-4D97-AF65-F5344CB8AC3E}">
        <p14:creationId xmlns:p14="http://schemas.microsoft.com/office/powerpoint/2010/main" val="3822125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CCE2-1E8F-7958-9FC8-F9EC55F2355C}"/>
              </a:ext>
            </a:extLst>
          </p:cNvPr>
          <p:cNvSpPr>
            <a:spLocks noGrp="1"/>
          </p:cNvSpPr>
          <p:nvPr>
            <p:ph type="title"/>
          </p:nvPr>
        </p:nvSpPr>
        <p:spPr>
          <a:xfrm>
            <a:off x="838200" y="365125"/>
            <a:ext cx="2568388" cy="728569"/>
          </a:xfrm>
        </p:spPr>
        <p:txBody>
          <a:bodyPr/>
          <a:lstStyle/>
          <a:p>
            <a:r>
              <a:rPr lang="en-IN" b="1" dirty="0">
                <a:latin typeface="Times New Roman" panose="02020603050405020304" pitchFamily="18" charset="0"/>
                <a:cs typeface="Times New Roman" panose="02020603050405020304" pitchFamily="18" charset="0"/>
              </a:rPr>
              <a:t>Data Sets</a:t>
            </a:r>
          </a:p>
        </p:txBody>
      </p:sp>
      <p:sp>
        <p:nvSpPr>
          <p:cNvPr id="3" name="Content Placeholder 2">
            <a:extLst>
              <a:ext uri="{FF2B5EF4-FFF2-40B4-BE49-F238E27FC236}">
                <a16:creationId xmlns:a16="http://schemas.microsoft.com/office/drawing/2014/main" id="{D5667B6F-1460-4E30-FECD-0168B77C2799}"/>
              </a:ext>
            </a:extLst>
          </p:cNvPr>
          <p:cNvSpPr>
            <a:spLocks noGrp="1"/>
          </p:cNvSpPr>
          <p:nvPr>
            <p:ph idx="1"/>
          </p:nvPr>
        </p:nvSpPr>
        <p:spPr>
          <a:xfrm>
            <a:off x="542365" y="1359461"/>
            <a:ext cx="4917141" cy="4826186"/>
          </a:xfrm>
        </p:spPr>
        <p:txBody>
          <a:bodyPr/>
          <a:lstStyle/>
          <a:p>
            <a:r>
              <a:rPr lang="en-IN" dirty="0">
                <a:latin typeface="Times New Roman" panose="02020603050405020304" pitchFamily="18" charset="0"/>
                <a:cs typeface="Times New Roman" panose="02020603050405020304" pitchFamily="18" charset="0"/>
              </a:rPr>
              <a:t>We are collecting the facial data of a person through external camera module. The images cover the entire face of the person and It helps for a better detection and recognition of a face in real-time.</a:t>
            </a:r>
          </a:p>
          <a:p>
            <a:r>
              <a:rPr lang="en-IN" dirty="0">
                <a:latin typeface="Times New Roman" panose="02020603050405020304" pitchFamily="18" charset="0"/>
                <a:cs typeface="Times New Roman" panose="02020603050405020304" pitchFamily="18" charset="0"/>
              </a:rPr>
              <a:t>The input data is in the resolution of 1024* 768 and is converted to 786432*1 and stored in firebase.</a:t>
            </a:r>
          </a:p>
        </p:txBody>
      </p:sp>
      <p:pic>
        <p:nvPicPr>
          <p:cNvPr id="5" name="Picture 4">
            <a:extLst>
              <a:ext uri="{FF2B5EF4-FFF2-40B4-BE49-F238E27FC236}">
                <a16:creationId xmlns:a16="http://schemas.microsoft.com/office/drawing/2014/main" id="{A16E27C3-8504-8BF8-DBD9-AED3F8862FA0}"/>
              </a:ext>
            </a:extLst>
          </p:cNvPr>
          <p:cNvPicPr>
            <a:picLocks noChangeAspect="1"/>
          </p:cNvPicPr>
          <p:nvPr/>
        </p:nvPicPr>
        <p:blipFill>
          <a:blip r:embed="rId2"/>
          <a:stretch>
            <a:fillRect/>
          </a:stretch>
        </p:blipFill>
        <p:spPr>
          <a:xfrm>
            <a:off x="5638799" y="1359461"/>
            <a:ext cx="6284259" cy="2888036"/>
          </a:xfrm>
          <a:prstGeom prst="rect">
            <a:avLst/>
          </a:prstGeom>
        </p:spPr>
      </p:pic>
      <p:sp>
        <p:nvSpPr>
          <p:cNvPr id="6" name="TextBox 5">
            <a:extLst>
              <a:ext uri="{FF2B5EF4-FFF2-40B4-BE49-F238E27FC236}">
                <a16:creationId xmlns:a16="http://schemas.microsoft.com/office/drawing/2014/main" id="{BEE306D7-8044-41FD-3C53-32B47EF7B037}"/>
              </a:ext>
            </a:extLst>
          </p:cNvPr>
          <p:cNvSpPr txBox="1"/>
          <p:nvPr/>
        </p:nvSpPr>
        <p:spPr>
          <a:xfrm>
            <a:off x="5638799" y="4589929"/>
            <a:ext cx="6203577"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the live input data the image is gone through layers in CNN as shown above and the required data sets are taken for compare</a:t>
            </a:r>
          </a:p>
        </p:txBody>
      </p:sp>
    </p:spTree>
    <p:extLst>
      <p:ext uri="{BB962C8B-B14F-4D97-AF65-F5344CB8AC3E}">
        <p14:creationId xmlns:p14="http://schemas.microsoft.com/office/powerpoint/2010/main" val="340603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C91D37-8E56-194C-4524-E16344962D6D}"/>
              </a:ext>
            </a:extLst>
          </p:cNvPr>
          <p:cNvPicPr>
            <a:picLocks noChangeAspect="1"/>
          </p:cNvPicPr>
          <p:nvPr/>
        </p:nvPicPr>
        <p:blipFill rotWithShape="1">
          <a:blip r:embed="rId2"/>
          <a:srcRect l="8309" r="11143"/>
          <a:stretch/>
        </p:blipFill>
        <p:spPr>
          <a:xfrm>
            <a:off x="2001520" y="1241226"/>
            <a:ext cx="8666480" cy="4827796"/>
          </a:xfrm>
          <a:prstGeom prst="rect">
            <a:avLst/>
          </a:prstGeom>
        </p:spPr>
      </p:pic>
      <p:sp>
        <p:nvSpPr>
          <p:cNvPr id="2" name="TextBox 1">
            <a:extLst>
              <a:ext uri="{FF2B5EF4-FFF2-40B4-BE49-F238E27FC236}">
                <a16:creationId xmlns:a16="http://schemas.microsoft.com/office/drawing/2014/main" id="{A468DD4D-5C6D-8752-2298-D3B458960AA9}"/>
              </a:ext>
            </a:extLst>
          </p:cNvPr>
          <p:cNvSpPr txBox="1"/>
          <p:nvPr/>
        </p:nvSpPr>
        <p:spPr>
          <a:xfrm>
            <a:off x="779929" y="327313"/>
            <a:ext cx="572844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CNN (Convolutional Neural Network)</a:t>
            </a:r>
          </a:p>
        </p:txBody>
      </p:sp>
    </p:spTree>
    <p:extLst>
      <p:ext uri="{BB962C8B-B14F-4D97-AF65-F5344CB8AC3E}">
        <p14:creationId xmlns:p14="http://schemas.microsoft.com/office/powerpoint/2010/main" val="203877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E232A-DE65-B5BC-7283-0218B3A524B5}"/>
              </a:ext>
            </a:extLst>
          </p:cNvPr>
          <p:cNvPicPr>
            <a:picLocks noChangeAspect="1"/>
          </p:cNvPicPr>
          <p:nvPr/>
        </p:nvPicPr>
        <p:blipFill rotWithShape="1">
          <a:blip r:embed="rId2"/>
          <a:srcRect l="4276" t="23574" r="2961"/>
          <a:stretch/>
        </p:blipFill>
        <p:spPr>
          <a:xfrm>
            <a:off x="934720" y="1219200"/>
            <a:ext cx="7386320" cy="4744720"/>
          </a:xfrm>
          <a:prstGeom prst="rect">
            <a:avLst/>
          </a:prstGeom>
        </p:spPr>
      </p:pic>
      <p:sp>
        <p:nvSpPr>
          <p:cNvPr id="2" name="TextBox 1">
            <a:extLst>
              <a:ext uri="{FF2B5EF4-FFF2-40B4-BE49-F238E27FC236}">
                <a16:creationId xmlns:a16="http://schemas.microsoft.com/office/drawing/2014/main" id="{4E54E140-30FC-CCDD-BF94-93BF29D81D6B}"/>
              </a:ext>
            </a:extLst>
          </p:cNvPr>
          <p:cNvSpPr txBox="1"/>
          <p:nvPr/>
        </p:nvSpPr>
        <p:spPr>
          <a:xfrm>
            <a:off x="934720" y="405521"/>
            <a:ext cx="502680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Results and discussions</a:t>
            </a:r>
          </a:p>
        </p:txBody>
      </p:sp>
      <p:sp>
        <p:nvSpPr>
          <p:cNvPr id="4" name="TextBox 3">
            <a:extLst>
              <a:ext uri="{FF2B5EF4-FFF2-40B4-BE49-F238E27FC236}">
                <a16:creationId xmlns:a16="http://schemas.microsoft.com/office/drawing/2014/main" id="{054B2D43-CE7E-38AD-76A8-67BEC89221B7}"/>
              </a:ext>
            </a:extLst>
          </p:cNvPr>
          <p:cNvSpPr txBox="1"/>
          <p:nvPr/>
        </p:nvSpPr>
        <p:spPr>
          <a:xfrm flipH="1">
            <a:off x="8516468" y="1407459"/>
            <a:ext cx="3263155" cy="3693319"/>
          </a:xfrm>
          <a:prstGeom prst="rect">
            <a:avLst/>
          </a:prstGeom>
          <a:noFill/>
        </p:spPr>
        <p:txBody>
          <a:bodyPr wrap="square" rtlCol="0">
            <a:spAutoFit/>
          </a:bodyPr>
          <a:lstStyle/>
          <a:p>
            <a:pPr marL="285750" indent="-285750">
              <a:buFont typeface="Arial" panose="020B0604020202020204" pitchFamily="34" charset="0"/>
              <a:buChar char="•"/>
            </a:pPr>
            <a:r>
              <a:rPr lang="en-IN" dirty="0"/>
              <a:t>In the image shown we can see that in the compiler the camera has been Enabled for capture of photo, then after the resolution is set to 1024x768 and assigning a name to the image and selecting a folder/file path in the raspberry pi.</a:t>
            </a:r>
          </a:p>
          <a:p>
            <a:pPr marL="285750" indent="-285750">
              <a:buFont typeface="Arial" panose="020B0604020202020204" pitchFamily="34" charset="0"/>
              <a:buChar char="•"/>
            </a:pPr>
            <a:r>
              <a:rPr lang="en-IN" dirty="0"/>
              <a:t>With the name rasp.jpg the image is stored.</a:t>
            </a:r>
          </a:p>
          <a:p>
            <a:pPr marL="285750" indent="-285750">
              <a:buFont typeface="Arial" panose="020B0604020202020204" pitchFamily="34" charset="0"/>
              <a:buChar char="•"/>
            </a:pPr>
            <a:r>
              <a:rPr lang="en-IN" dirty="0"/>
              <a:t>The image is uploaded into firebase storage</a:t>
            </a:r>
          </a:p>
        </p:txBody>
      </p:sp>
    </p:spTree>
    <p:extLst>
      <p:ext uri="{BB962C8B-B14F-4D97-AF65-F5344CB8AC3E}">
        <p14:creationId xmlns:p14="http://schemas.microsoft.com/office/powerpoint/2010/main" val="4308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8C258-911D-6EE6-74CC-A89068E6A3B4}"/>
              </a:ext>
            </a:extLst>
          </p:cNvPr>
          <p:cNvPicPr>
            <a:picLocks noChangeAspect="1"/>
          </p:cNvPicPr>
          <p:nvPr/>
        </p:nvPicPr>
        <p:blipFill rotWithShape="1">
          <a:blip r:embed="rId2"/>
          <a:srcRect l="25903" t="21710" r="23966" b="8514"/>
          <a:stretch/>
        </p:blipFill>
        <p:spPr>
          <a:xfrm rot="10800000">
            <a:off x="756620" y="1277957"/>
            <a:ext cx="8648154" cy="4714461"/>
          </a:xfrm>
          <a:prstGeom prst="rect">
            <a:avLst/>
          </a:prstGeom>
        </p:spPr>
      </p:pic>
      <p:sp>
        <p:nvSpPr>
          <p:cNvPr id="2" name="TextBox 1">
            <a:extLst>
              <a:ext uri="{FF2B5EF4-FFF2-40B4-BE49-F238E27FC236}">
                <a16:creationId xmlns:a16="http://schemas.microsoft.com/office/drawing/2014/main" id="{94664CD4-0BA7-A496-5CA6-1FDDB92F0C2D}"/>
              </a:ext>
            </a:extLst>
          </p:cNvPr>
          <p:cNvSpPr txBox="1"/>
          <p:nvPr/>
        </p:nvSpPr>
        <p:spPr>
          <a:xfrm>
            <a:off x="934720" y="432415"/>
            <a:ext cx="502680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Results and discussions</a:t>
            </a:r>
          </a:p>
        </p:txBody>
      </p:sp>
      <p:sp>
        <p:nvSpPr>
          <p:cNvPr id="3" name="TextBox 2">
            <a:extLst>
              <a:ext uri="{FF2B5EF4-FFF2-40B4-BE49-F238E27FC236}">
                <a16:creationId xmlns:a16="http://schemas.microsoft.com/office/drawing/2014/main" id="{94B8C849-EDB9-93C9-C1BB-8A93FFBFD21B}"/>
              </a:ext>
            </a:extLst>
          </p:cNvPr>
          <p:cNvSpPr txBox="1"/>
          <p:nvPr/>
        </p:nvSpPr>
        <p:spPr>
          <a:xfrm>
            <a:off x="9753601" y="2241176"/>
            <a:ext cx="2133600" cy="923330"/>
          </a:xfrm>
          <a:prstGeom prst="rect">
            <a:avLst/>
          </a:prstGeom>
          <a:noFill/>
        </p:spPr>
        <p:txBody>
          <a:bodyPr wrap="square" rtlCol="0">
            <a:spAutoFit/>
          </a:bodyPr>
          <a:lstStyle/>
          <a:p>
            <a:pPr marL="285750" indent="-285750">
              <a:buFont typeface="Arial" panose="020B0604020202020204" pitchFamily="34" charset="0"/>
              <a:buChar char="•"/>
            </a:pPr>
            <a:r>
              <a:rPr lang="en-IN" dirty="0"/>
              <a:t>Another image captured and uploaded.</a:t>
            </a:r>
          </a:p>
        </p:txBody>
      </p:sp>
    </p:spTree>
    <p:extLst>
      <p:ext uri="{BB962C8B-B14F-4D97-AF65-F5344CB8AC3E}">
        <p14:creationId xmlns:p14="http://schemas.microsoft.com/office/powerpoint/2010/main" val="2362639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E3104-DF2F-723A-6D29-9337D32EED3F}"/>
              </a:ext>
            </a:extLst>
          </p:cNvPr>
          <p:cNvPicPr>
            <a:picLocks noChangeAspect="1"/>
          </p:cNvPicPr>
          <p:nvPr/>
        </p:nvPicPr>
        <p:blipFill rotWithShape="1">
          <a:blip r:embed="rId2"/>
          <a:srcRect t="22370" r="39334" b="5334"/>
          <a:stretch/>
        </p:blipFill>
        <p:spPr>
          <a:xfrm>
            <a:off x="822960" y="1137920"/>
            <a:ext cx="7396480" cy="4958080"/>
          </a:xfrm>
          <a:prstGeom prst="rect">
            <a:avLst/>
          </a:prstGeom>
        </p:spPr>
      </p:pic>
      <p:sp>
        <p:nvSpPr>
          <p:cNvPr id="2" name="TextBox 1">
            <a:extLst>
              <a:ext uri="{FF2B5EF4-FFF2-40B4-BE49-F238E27FC236}">
                <a16:creationId xmlns:a16="http://schemas.microsoft.com/office/drawing/2014/main" id="{ACF60838-D1DB-1115-BE9C-0FC9B1078430}"/>
              </a:ext>
            </a:extLst>
          </p:cNvPr>
          <p:cNvSpPr txBox="1"/>
          <p:nvPr/>
        </p:nvSpPr>
        <p:spPr>
          <a:xfrm>
            <a:off x="934720" y="432415"/>
            <a:ext cx="502680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Results and discussions</a:t>
            </a:r>
          </a:p>
        </p:txBody>
      </p:sp>
      <p:sp>
        <p:nvSpPr>
          <p:cNvPr id="3" name="TextBox 2">
            <a:extLst>
              <a:ext uri="{FF2B5EF4-FFF2-40B4-BE49-F238E27FC236}">
                <a16:creationId xmlns:a16="http://schemas.microsoft.com/office/drawing/2014/main" id="{160CC971-AF2A-5C2D-0AED-C2116E2F44E0}"/>
              </a:ext>
            </a:extLst>
          </p:cNvPr>
          <p:cNvSpPr txBox="1"/>
          <p:nvPr/>
        </p:nvSpPr>
        <p:spPr>
          <a:xfrm>
            <a:off x="8534400" y="1604682"/>
            <a:ext cx="3281082"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image shows the data of the recorded attendance with name, time and date.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recorded attendance can be viewed using credentials through the portal of the college/school.</a:t>
            </a:r>
          </a:p>
        </p:txBody>
      </p:sp>
    </p:spTree>
    <p:extLst>
      <p:ext uri="{BB962C8B-B14F-4D97-AF65-F5344CB8AC3E}">
        <p14:creationId xmlns:p14="http://schemas.microsoft.com/office/powerpoint/2010/main" val="314137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7B4-1AC0-EFEA-051B-FEDF4B4360CD}"/>
              </a:ext>
            </a:extLst>
          </p:cNvPr>
          <p:cNvSpPr>
            <a:spLocks noGrp="1"/>
          </p:cNvSpPr>
          <p:nvPr>
            <p:ph type="ctrTitle"/>
          </p:nvPr>
        </p:nvSpPr>
        <p:spPr>
          <a:xfrm>
            <a:off x="1524000" y="1122363"/>
            <a:ext cx="3677920" cy="1655762"/>
          </a:xfrm>
        </p:spPr>
        <p:txBody>
          <a:bodyPr/>
          <a:lstStyle/>
          <a:p>
            <a:br>
              <a:rPr lang="en-IN" sz="6000" dirty="0">
                <a:solidFill>
                  <a:srgbClr val="0C7DBB"/>
                </a:solidFill>
                <a:latin typeface="NexusSerif"/>
              </a:rPr>
            </a:br>
            <a:br>
              <a:rPr lang="en-IN" sz="6000" dirty="0">
                <a:solidFill>
                  <a:srgbClr val="0C7DBB"/>
                </a:solidFill>
                <a:latin typeface="NexusSerif"/>
              </a:rPr>
            </a:br>
            <a:endParaRPr lang="en-IN" dirty="0"/>
          </a:p>
        </p:txBody>
      </p:sp>
      <p:sp>
        <p:nvSpPr>
          <p:cNvPr id="3" name="Subtitle 2">
            <a:extLst>
              <a:ext uri="{FF2B5EF4-FFF2-40B4-BE49-F238E27FC236}">
                <a16:creationId xmlns:a16="http://schemas.microsoft.com/office/drawing/2014/main" id="{352B7A60-9D84-D00B-E3FC-0EBE2C60E3F0}"/>
              </a:ext>
            </a:extLst>
          </p:cNvPr>
          <p:cNvSpPr>
            <a:spLocks noGrp="1"/>
          </p:cNvSpPr>
          <p:nvPr>
            <p:ph type="subTitle" idx="1"/>
          </p:nvPr>
        </p:nvSpPr>
        <p:spPr>
          <a:xfrm>
            <a:off x="975360" y="1290320"/>
            <a:ext cx="10617200" cy="4917440"/>
          </a:xfrm>
        </p:spPr>
        <p:txBody>
          <a:bodyPr/>
          <a:lstStyle/>
          <a:p>
            <a:pPr algn="just">
              <a:lnSpc>
                <a:spcPct val="107000"/>
              </a:lnSpc>
              <a:spcAft>
                <a:spcPts val="800"/>
              </a:spcAft>
            </a:pP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5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 S. Mubarak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Alburaiki</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G. Md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Johar</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R. A. Abbas Helmi and M.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Hazim</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Alkawaz</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"Mobile Based Attendance System: Face Recognition and Location Detection using Machine Learning," </a:t>
            </a:r>
            <a:r>
              <a:rPr lang="en-IN" sz="15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2021 IEEE 12th Control and System Graduate Research Colloquium (ICSGRC)</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2021, pp. 177-182,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10.1109/ICSGRC53186.2021.9515221.</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[2] Q. Y. Tan, P. S. Joseph Ng and K. Y. Phan, "JomRFID Attendance Management System," 2021 Innovations in Power and Advanced Computing Technologies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-PACT), 2021, pp. 1-6,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10.1109/i-PACT52855.2021.9696816.</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[3] M. R, M. D and R. P, "Classroom Attendance Monitoring Using CCTV," 2020 International Conference on System, Computation, Automation and Networking (ICSCAN), 2020, pp. 1-4,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10.1109/ICSCAN49426.2020.9262436.</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[4] R. P. Vandana, P. S.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Venugopala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B. Ashwini, "Neural Network based Biometric Attendance System," 2021 IEEE International Conference on Distributed Computing, VLSI, Electrical Circuits and Robotics (DISCOVER), 2021, pp. 84-87,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10.1109/DISCOVER52564.2021.9663661.</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[5] P.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Sarath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Krishnan and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Manikuttan</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"Attendance Management System Using Facial Recognition," 2022 International Conference on Computing, Communication, Security and Intelligent Systems (IC3SIS), 2022, pp. 1-6,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10.1109/IC3SIS54991.2022.9885693.</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[6] G.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Sittampalam</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N.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Ratnarajah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"SAMS: An IoT Solution for Attendance Management in Universities," TENCON 2019 - 2019 IEEE Region 10 Conference (TENCON), 2019, pp. 251-256,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10.1109/TENCON.2019.8929616.</a:t>
            </a:r>
          </a:p>
          <a:p>
            <a:pPr algn="just">
              <a:lnSpc>
                <a:spcPct val="100000"/>
              </a:lnSpc>
              <a:spcAft>
                <a:spcPts val="800"/>
              </a:spcAft>
            </a:pP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lvl="1" algn="l">
              <a:lnSpc>
                <a:spcPct val="100000"/>
              </a:lnSpc>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b="0" baseline="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l"/>
            <a:endParaRPr lang="en-US" b="1" i="0" dirty="0">
              <a:solidFill>
                <a:srgbClr val="2E2E2E"/>
              </a:solidFill>
              <a:effectLst/>
              <a:latin typeface="NexusSerif"/>
            </a:endParaRPr>
          </a:p>
        </p:txBody>
      </p:sp>
      <p:sp>
        <p:nvSpPr>
          <p:cNvPr id="4" name="TextBox 3">
            <a:extLst>
              <a:ext uri="{FF2B5EF4-FFF2-40B4-BE49-F238E27FC236}">
                <a16:creationId xmlns:a16="http://schemas.microsoft.com/office/drawing/2014/main" id="{EF99A289-7AC6-292D-F8E6-04FB1747CC8D}"/>
              </a:ext>
            </a:extLst>
          </p:cNvPr>
          <p:cNvSpPr txBox="1"/>
          <p:nvPr/>
        </p:nvSpPr>
        <p:spPr>
          <a:xfrm>
            <a:off x="975360" y="375920"/>
            <a:ext cx="446024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16061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7B4-1AC0-EFEA-051B-FEDF4B4360CD}"/>
              </a:ext>
            </a:extLst>
          </p:cNvPr>
          <p:cNvSpPr>
            <a:spLocks noGrp="1"/>
          </p:cNvSpPr>
          <p:nvPr>
            <p:ph type="ctrTitle"/>
          </p:nvPr>
        </p:nvSpPr>
        <p:spPr>
          <a:xfrm>
            <a:off x="1076960" y="1178242"/>
            <a:ext cx="3677920" cy="4922837"/>
          </a:xfrm>
        </p:spPr>
        <p:txBody>
          <a:bodyPr/>
          <a:lstStyle/>
          <a:p>
            <a:br>
              <a:rPr lang="en-IN" sz="6000" dirty="0">
                <a:solidFill>
                  <a:srgbClr val="0C7DBB"/>
                </a:solidFill>
                <a:latin typeface="NexusSerif"/>
              </a:rPr>
            </a:br>
            <a:br>
              <a:rPr lang="en-IN" sz="6000" dirty="0">
                <a:solidFill>
                  <a:srgbClr val="0C7DBB"/>
                </a:solidFill>
                <a:latin typeface="NexusSerif"/>
              </a:rPr>
            </a:br>
            <a:endParaRPr lang="en-IN" dirty="0"/>
          </a:p>
        </p:txBody>
      </p:sp>
      <p:sp>
        <p:nvSpPr>
          <p:cNvPr id="3" name="Subtitle 2">
            <a:extLst>
              <a:ext uri="{FF2B5EF4-FFF2-40B4-BE49-F238E27FC236}">
                <a16:creationId xmlns:a16="http://schemas.microsoft.com/office/drawing/2014/main" id="{352B7A60-9D84-D00B-E3FC-0EBE2C60E3F0}"/>
              </a:ext>
            </a:extLst>
          </p:cNvPr>
          <p:cNvSpPr>
            <a:spLocks noGrp="1"/>
          </p:cNvSpPr>
          <p:nvPr>
            <p:ph type="subTitle" idx="1"/>
          </p:nvPr>
        </p:nvSpPr>
        <p:spPr>
          <a:xfrm>
            <a:off x="975360" y="1122363"/>
            <a:ext cx="10139680" cy="5034597"/>
          </a:xfrm>
        </p:spPr>
        <p:txBody>
          <a:bodyPr/>
          <a:lstStyle/>
          <a:p>
            <a:pPr marL="342900" indent="-342900" algn="l">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b="0" baseline="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l"/>
            <a:endParaRPr lang="en-I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algn="l"/>
            <a:endParaRPr lang="en-US" b="1" i="0" dirty="0">
              <a:solidFill>
                <a:srgbClr val="2E2E2E"/>
              </a:solidFill>
              <a:effectLst/>
              <a:latin typeface="NexusSerif"/>
            </a:endParaRPr>
          </a:p>
        </p:txBody>
      </p:sp>
      <p:sp>
        <p:nvSpPr>
          <p:cNvPr id="4" name="TextBox 3">
            <a:extLst>
              <a:ext uri="{FF2B5EF4-FFF2-40B4-BE49-F238E27FC236}">
                <a16:creationId xmlns:a16="http://schemas.microsoft.com/office/drawing/2014/main" id="{EF99A289-7AC6-292D-F8E6-04FB1747CC8D}"/>
              </a:ext>
            </a:extLst>
          </p:cNvPr>
          <p:cNvSpPr txBox="1"/>
          <p:nvPr/>
        </p:nvSpPr>
        <p:spPr>
          <a:xfrm>
            <a:off x="975360" y="375920"/>
            <a:ext cx="446024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5903A2EE-13E2-C152-BBF9-78E145BFA0EC}"/>
              </a:ext>
            </a:extLst>
          </p:cNvPr>
          <p:cNvSpPr txBox="1"/>
          <p:nvPr/>
        </p:nvSpPr>
        <p:spPr>
          <a:xfrm>
            <a:off x="1076960" y="1022251"/>
            <a:ext cx="10485120" cy="1166217"/>
          </a:xfrm>
          <a:prstGeom prst="rect">
            <a:avLst/>
          </a:prstGeom>
          <a:noFill/>
        </p:spPr>
        <p:txBody>
          <a:bodyPr wrap="square" rtlCol="0">
            <a:spAutoFit/>
          </a:bodyPr>
          <a:lstStyle/>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[7] A. Hake,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Samanta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P.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Kasambe</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R.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Sutar</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"Automatic Attendance Marker Using Beacon technology," 2022 IEEE Region 10 Symposium (TENSYMP), 2022, pp. 1-5,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10.1109/TENSYMP54529.2022.9864555.</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[8]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Sukmandhani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I.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Sutedja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"Face Recognition Method for Online Exams," 2019 International Conference on Information Management and Technology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ICIMTech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2019, pp. 175-179,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10.1109/ICIMTech.2019.8843831.</a:t>
            </a:r>
          </a:p>
        </p:txBody>
      </p:sp>
    </p:spTree>
    <p:extLst>
      <p:ext uri="{BB962C8B-B14F-4D97-AF65-F5344CB8AC3E}">
        <p14:creationId xmlns:p14="http://schemas.microsoft.com/office/powerpoint/2010/main" val="179743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1041587" y="517324"/>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CONTENTS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1270001" y="1310639"/>
            <a:ext cx="3779520" cy="3903954"/>
          </a:xfrm>
          <a:prstGeom prst="rect">
            <a:avLst/>
          </a:prstGeom>
          <a:noFill/>
        </p:spPr>
        <p:txBody>
          <a:bodyPr wrap="square" rtlCol="0">
            <a:spAutoFit/>
          </a:bodyPr>
          <a:lstStyle/>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Literature Study </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Problem Statement  </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Problem Scoping</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Aim/Objective</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Methodology  </a:t>
            </a:r>
          </a:p>
          <a:p>
            <a:pPr>
              <a:lnSpc>
                <a:spcPct val="150000"/>
              </a:lnSpc>
            </a:pPr>
            <a:r>
              <a:rPr lang="en-US" sz="24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81B3D97-F98A-7330-8B1C-63035E0438FD}"/>
              </a:ext>
            </a:extLst>
          </p:cNvPr>
          <p:cNvSpPr txBox="1"/>
          <p:nvPr/>
        </p:nvSpPr>
        <p:spPr>
          <a:xfrm>
            <a:off x="5679440" y="1310639"/>
            <a:ext cx="4368800" cy="3349956"/>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7.Tools required</a:t>
            </a:r>
          </a:p>
          <a:p>
            <a:pPr>
              <a:lnSpc>
                <a:spcPct val="150000"/>
              </a:lnSpc>
            </a:pPr>
            <a:r>
              <a:rPr lang="en-IN" sz="2400" dirty="0">
                <a:latin typeface="Times New Roman" panose="02020603050405020304" pitchFamily="18" charset="0"/>
                <a:cs typeface="Times New Roman" panose="02020603050405020304" pitchFamily="18" charset="0"/>
              </a:rPr>
              <a:t>8.Working principle</a:t>
            </a:r>
          </a:p>
          <a:p>
            <a:pPr>
              <a:lnSpc>
                <a:spcPct val="150000"/>
              </a:lnSpc>
            </a:pPr>
            <a:r>
              <a:rPr lang="en-IN" sz="2400" dirty="0">
                <a:latin typeface="Times New Roman" panose="02020603050405020304" pitchFamily="18" charset="0"/>
                <a:cs typeface="Times New Roman" panose="02020603050405020304" pitchFamily="18" charset="0"/>
              </a:rPr>
              <a:t>9.Results and discussion</a:t>
            </a:r>
          </a:p>
          <a:p>
            <a:pPr>
              <a:lnSpc>
                <a:spcPct val="150000"/>
              </a:lnSpc>
            </a:pPr>
            <a:r>
              <a:rPr lang="en-IN" sz="2400" dirty="0">
                <a:latin typeface="Times New Roman" panose="02020603050405020304" pitchFamily="18" charset="0"/>
                <a:cs typeface="Times New Roman" panose="02020603050405020304" pitchFamily="18" charset="0"/>
              </a:rPr>
              <a:t>10.Conclusion</a:t>
            </a:r>
          </a:p>
          <a:p>
            <a:pPr>
              <a:lnSpc>
                <a:spcPct val="150000"/>
              </a:lnSpc>
            </a:pPr>
            <a:r>
              <a:rPr lang="en-IN" sz="2400" dirty="0">
                <a:latin typeface="Times New Roman" panose="02020603050405020304" pitchFamily="18" charset="0"/>
                <a:cs typeface="Times New Roman" panose="02020603050405020304" pitchFamily="18" charset="0"/>
              </a:rPr>
              <a:t>11.Future work</a:t>
            </a:r>
          </a:p>
          <a:p>
            <a:pPr>
              <a:lnSpc>
                <a:spcPct val="150000"/>
              </a:lnSpc>
            </a:pPr>
            <a:r>
              <a:rPr lang="en-IN" sz="2400" dirty="0">
                <a:latin typeface="Times New Roman" panose="02020603050405020304" pitchFamily="18" charset="0"/>
                <a:cs typeface="Times New Roman" panose="02020603050405020304" pitchFamily="18" charset="0"/>
              </a:rPr>
              <a:t>12.Reference</a:t>
            </a:r>
          </a:p>
        </p:txBody>
      </p:sp>
    </p:spTree>
    <p:extLst>
      <p:ext uri="{BB962C8B-B14F-4D97-AF65-F5344CB8AC3E}">
        <p14:creationId xmlns:p14="http://schemas.microsoft.com/office/powerpoint/2010/main" val="3907491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9178" y="2990334"/>
            <a:ext cx="2795958" cy="707886"/>
          </a:xfrm>
          <a:prstGeom prst="rect">
            <a:avLst/>
          </a:prstGeom>
        </p:spPr>
        <p:txBody>
          <a:bodyPr wrap="none">
            <a:spAutoFit/>
          </a:bodyPr>
          <a:lstStyle/>
          <a:p>
            <a:r>
              <a:rPr lang="en-US" sz="4000" b="1" dirty="0">
                <a:solidFill>
                  <a:srgbClr val="7030A0"/>
                </a:solidFill>
                <a:latin typeface="Berlin Sans FB" panose="020E0602020502020306" pitchFamily="34" charset="0"/>
                <a:ea typeface="Tahoma" pitchFamily="34" charset="0"/>
                <a:cs typeface="Tahoma" pitchFamily="34" charset="0"/>
              </a:rPr>
              <a:t>Thank You</a:t>
            </a:r>
          </a:p>
        </p:txBody>
      </p:sp>
      <p:pic>
        <p:nvPicPr>
          <p:cNvPr id="2" name="Picture 3">
            <a:extLst>
              <a:ext uri="{FF2B5EF4-FFF2-40B4-BE49-F238E27FC236}">
                <a16:creationId xmlns:a16="http://schemas.microsoft.com/office/drawing/2014/main" id="{837EA341-A689-B94F-834E-B8FC22599F37}"/>
              </a:ext>
            </a:extLst>
          </p:cNvPr>
          <p:cNvPicPr>
            <a:picLocks noChangeAspect="1"/>
          </p:cNvPicPr>
          <p:nvPr/>
        </p:nvPicPr>
        <p:blipFill>
          <a:blip r:embed="rId2"/>
          <a:stretch>
            <a:fillRect/>
          </a:stretch>
        </p:blipFill>
        <p:spPr>
          <a:xfrm>
            <a:off x="3177123" y="1454943"/>
            <a:ext cx="6296025" cy="3948113"/>
          </a:xfrm>
          <a:prstGeom prst="rect">
            <a:avLst/>
          </a:prstGeom>
        </p:spPr>
      </p:pic>
    </p:spTree>
    <p:extLst>
      <p:ext uri="{BB962C8B-B14F-4D97-AF65-F5344CB8AC3E}">
        <p14:creationId xmlns:p14="http://schemas.microsoft.com/office/powerpoint/2010/main" val="115954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87306"/>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Introduction</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1247172" y="1511072"/>
            <a:ext cx="9294148" cy="2677656"/>
          </a:xfrm>
          <a:prstGeom prst="rect">
            <a:avLst/>
          </a:prstGeom>
          <a:noFill/>
        </p:spPr>
        <p:txBody>
          <a:bodyPr wrap="square" rtlCol="0">
            <a:spAutoFit/>
          </a:bodyPr>
          <a:lstStyle/>
          <a:p>
            <a:pPr marL="342900" indent="-342900" algn="just" rtl="0" eaLnBrk="1" latinLnBrk="0" hangingPunct="1">
              <a:spcBef>
                <a:spcPts val="0"/>
              </a:spcBef>
              <a:spcAft>
                <a:spcPts val="0"/>
              </a:spcAft>
              <a:buFont typeface="Wingdings" panose="05000000000000000000" pitchFamily="2" charset="2"/>
              <a:buChar char="Ø"/>
            </a:pPr>
            <a:r>
              <a:rPr lang="en-US" sz="2400" kern="1200" dirty="0">
                <a:solidFill>
                  <a:srgbClr val="000000"/>
                </a:solidFill>
                <a:effectLst/>
                <a:latin typeface="Times New Roman" panose="02020603050405020304" pitchFamily="18" charset="0"/>
                <a:ea typeface="+mn-ea"/>
                <a:cs typeface="Times New Roman" panose="02020603050405020304" pitchFamily="18" charset="0"/>
              </a:rPr>
              <a:t>Attendance is an important part of daily classroom evaluation. At the beginning and ending of class, it is usually checked by the teacher, but it may appear that a teacher may miss someone or some students answer multiple times. Face recognition-based attendance system is a problem of recognizing face for taking attendance by using face recognition technology based on high definition monitor images and other information technology.</a:t>
            </a:r>
            <a:endParaRPr lang="en-IN" sz="2400" dirty="0">
              <a:effectLst/>
            </a:endParaRPr>
          </a:p>
        </p:txBody>
      </p:sp>
      <p:sp>
        <p:nvSpPr>
          <p:cNvPr id="5" name="TextBox 4">
            <a:extLst>
              <a:ext uri="{FF2B5EF4-FFF2-40B4-BE49-F238E27FC236}">
                <a16:creationId xmlns:a16="http://schemas.microsoft.com/office/drawing/2014/main" id="{3BE8A082-81FA-E29F-92B2-223A008DB0A1}"/>
              </a:ext>
            </a:extLst>
          </p:cNvPr>
          <p:cNvSpPr txBox="1"/>
          <p:nvPr/>
        </p:nvSpPr>
        <p:spPr>
          <a:xfrm>
            <a:off x="1200107" y="4188728"/>
            <a:ext cx="9294147" cy="1200329"/>
          </a:xfrm>
          <a:prstGeom prst="rect">
            <a:avLst/>
          </a:prstGeom>
          <a:noFill/>
        </p:spPr>
        <p:txBody>
          <a:bodyPr wrap="square">
            <a:spAutoFit/>
          </a:bodyPr>
          <a:lstStyle/>
          <a:p>
            <a:pPr marL="342900" indent="-342900" algn="just" rtl="0" eaLnBrk="1" latinLnBrk="0" hangingPunct="1">
              <a:spcBef>
                <a:spcPts val="0"/>
              </a:spcBef>
              <a:spcAft>
                <a:spcPts val="0"/>
              </a:spcAft>
              <a:buClrTx/>
              <a:buSzPts val="2400"/>
              <a:buFont typeface="Wingdings" panose="05000000000000000000" pitchFamily="2" charset="2"/>
              <a:buChar char="Ø"/>
            </a:pPr>
            <a:r>
              <a:rPr lang="en-US" sz="2400" kern="1200" dirty="0">
                <a:solidFill>
                  <a:srgbClr val="000000"/>
                </a:solidFill>
                <a:effectLst/>
                <a:latin typeface="Times New Roman" panose="02020603050405020304" pitchFamily="18" charset="0"/>
                <a:ea typeface="+mn-ea"/>
                <a:cs typeface="Times New Roman" panose="02020603050405020304" pitchFamily="18" charset="0"/>
              </a:rPr>
              <a:t>We propose a modular solution to the problem of student attendance by face detection and recognition</a:t>
            </a:r>
            <a:r>
              <a:rPr lang="en-US" sz="2400" dirty="0">
                <a:solidFill>
                  <a:srgbClr val="000000"/>
                </a:solidFill>
                <a:latin typeface="Times New Roman" panose="02020603050405020304" pitchFamily="18" charset="0"/>
                <a:cs typeface="Times New Roman" panose="02020603050405020304" pitchFamily="18" charset="0"/>
              </a:rPr>
              <a:t> and i</a:t>
            </a:r>
            <a:r>
              <a:rPr lang="en-US" sz="2400" kern="1200" dirty="0">
                <a:solidFill>
                  <a:srgbClr val="000000"/>
                </a:solidFill>
                <a:effectLst/>
                <a:latin typeface="Times New Roman" panose="02020603050405020304" pitchFamily="18" charset="0"/>
                <a:ea typeface="+mn-ea"/>
                <a:cs typeface="Times New Roman" panose="02020603050405020304" pitchFamily="18" charset="0"/>
              </a:rPr>
              <a:t>dentifying multiple faces in real-time to see and mark the attendance of each student. </a:t>
            </a:r>
            <a:endParaRPr lang="en-IN" sz="2400" dirty="0">
              <a:effectLst/>
            </a:endParaRPr>
          </a:p>
        </p:txBody>
      </p:sp>
    </p:spTree>
    <p:extLst>
      <p:ext uri="{BB962C8B-B14F-4D97-AF65-F5344CB8AC3E}">
        <p14:creationId xmlns:p14="http://schemas.microsoft.com/office/powerpoint/2010/main" val="109547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98274"/>
            <a:ext cx="609452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Literature Study</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978087" y="2219437"/>
            <a:ext cx="10827026" cy="954107"/>
          </a:xfrm>
          <a:prstGeom prst="rect">
            <a:avLst/>
          </a:prstGeom>
          <a:noFill/>
        </p:spPr>
        <p:txBody>
          <a:bodyPr wrap="square" rtlCol="0">
            <a:spAutoFit/>
          </a:bodyPr>
          <a:lstStyle/>
          <a:p>
            <a:endParaRPr lang="en-US" sz="2800" dirty="0">
              <a:latin typeface="Arial Black" panose="020B0A04020102020204" pitchFamily="34" charset="0"/>
            </a:endParaRPr>
          </a:p>
          <a:p>
            <a:endParaRPr lang="en-US" sz="2800" dirty="0">
              <a:latin typeface="Arial Black" panose="020B0A04020102020204" pitchFamily="34" charset="0"/>
            </a:endParaRPr>
          </a:p>
        </p:txBody>
      </p:sp>
      <p:graphicFrame>
        <p:nvGraphicFramePr>
          <p:cNvPr id="5" name="Table 5">
            <a:extLst>
              <a:ext uri="{FF2B5EF4-FFF2-40B4-BE49-F238E27FC236}">
                <a16:creationId xmlns:a16="http://schemas.microsoft.com/office/drawing/2014/main" id="{C0585597-15E8-4AE9-BB3B-2B8BD1A43C54}"/>
              </a:ext>
            </a:extLst>
          </p:cNvPr>
          <p:cNvGraphicFramePr>
            <a:graphicFrameLocks noGrp="1"/>
          </p:cNvGraphicFramePr>
          <p:nvPr>
            <p:extLst>
              <p:ext uri="{D42A27DB-BD31-4B8C-83A1-F6EECF244321}">
                <p14:modId xmlns:p14="http://schemas.microsoft.com/office/powerpoint/2010/main" val="3056229063"/>
              </p:ext>
            </p:extLst>
          </p:nvPr>
        </p:nvGraphicFramePr>
        <p:xfrm>
          <a:off x="277906" y="1098554"/>
          <a:ext cx="11645152" cy="4794844"/>
        </p:xfrm>
        <a:graphic>
          <a:graphicData uri="http://schemas.openxmlformats.org/drawingml/2006/table">
            <a:tbl>
              <a:tblPr firstRow="1" bandRow="1">
                <a:tableStyleId>{00A15C55-8517-42AA-B614-E9B94910E393}</a:tableStyleId>
              </a:tblPr>
              <a:tblGrid>
                <a:gridCol w="775159">
                  <a:extLst>
                    <a:ext uri="{9D8B030D-6E8A-4147-A177-3AD203B41FA5}">
                      <a16:colId xmlns:a16="http://schemas.microsoft.com/office/drawing/2014/main" val="4050570101"/>
                    </a:ext>
                  </a:extLst>
                </a:gridCol>
                <a:gridCol w="2195186">
                  <a:extLst>
                    <a:ext uri="{9D8B030D-6E8A-4147-A177-3AD203B41FA5}">
                      <a16:colId xmlns:a16="http://schemas.microsoft.com/office/drawing/2014/main" val="978958040"/>
                    </a:ext>
                  </a:extLst>
                </a:gridCol>
                <a:gridCol w="2623631">
                  <a:extLst>
                    <a:ext uri="{9D8B030D-6E8A-4147-A177-3AD203B41FA5}">
                      <a16:colId xmlns:a16="http://schemas.microsoft.com/office/drawing/2014/main" val="3187548933"/>
                    </a:ext>
                  </a:extLst>
                </a:gridCol>
                <a:gridCol w="1631577">
                  <a:extLst>
                    <a:ext uri="{9D8B030D-6E8A-4147-A177-3AD203B41FA5}">
                      <a16:colId xmlns:a16="http://schemas.microsoft.com/office/drawing/2014/main" val="916531592"/>
                    </a:ext>
                  </a:extLst>
                </a:gridCol>
                <a:gridCol w="753035">
                  <a:extLst>
                    <a:ext uri="{9D8B030D-6E8A-4147-A177-3AD203B41FA5}">
                      <a16:colId xmlns:a16="http://schemas.microsoft.com/office/drawing/2014/main" val="569698166"/>
                    </a:ext>
                  </a:extLst>
                </a:gridCol>
                <a:gridCol w="3666564">
                  <a:extLst>
                    <a:ext uri="{9D8B030D-6E8A-4147-A177-3AD203B41FA5}">
                      <a16:colId xmlns:a16="http://schemas.microsoft.com/office/drawing/2014/main" val="2142739935"/>
                    </a:ext>
                  </a:extLst>
                </a:gridCol>
              </a:tblGrid>
              <a:tr h="761497">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      S.NO</a:t>
                      </a:r>
                    </a:p>
                  </a:txBody>
                  <a:tcPr anchor="ctr"/>
                </a:tc>
                <a:tc>
                  <a:txBody>
                    <a:bodyPr/>
                    <a:lstStyle/>
                    <a:p>
                      <a:pPr marL="0" marR="0" lvl="0" indent="0" algn="ctr" defTabSz="862087" rtl="0" eaLnBrk="1" fontAlgn="auto" latinLnBrk="0" hangingPunct="1">
                        <a:lnSpc>
                          <a:spcPct val="100000"/>
                        </a:lnSpc>
                        <a:spcBef>
                          <a:spcPts val="0"/>
                        </a:spcBef>
                        <a:spcAft>
                          <a:spcPts val="0"/>
                        </a:spcAft>
                        <a:buClrTx/>
                        <a:buSzTx/>
                        <a:buFontTx/>
                        <a:buNone/>
                        <a:tabLst/>
                        <a:defRPr/>
                      </a:pPr>
                      <a:endParaRPr lang="en-US" sz="1400" b="1" dirty="0">
                        <a:latin typeface="Times New Roman" panose="02020603050405020304" pitchFamily="18" charset="0"/>
                        <a:cs typeface="Times New Roman" panose="02020603050405020304" pitchFamily="18" charset="0"/>
                      </a:endParaRPr>
                    </a:p>
                    <a:p>
                      <a:pPr marL="0" marR="0" lvl="0" indent="0" algn="ctr" defTabSz="862087"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TITLE  OF THE PAPER</a:t>
                      </a:r>
                      <a:endParaRPr lang="en-IN" sz="1400" b="1"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AUTHORS</a:t>
                      </a:r>
                    </a:p>
                  </a:txBody>
                  <a:tcPr anchor="ctr"/>
                </a:tc>
                <a:tc>
                  <a:txBody>
                    <a:bodyPr/>
                    <a:lstStyle/>
                    <a:p>
                      <a:pPr algn="ctr"/>
                      <a:endParaRPr lang="en-US" sz="1400" b="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CONFERENCE/</a:t>
                      </a:r>
                    </a:p>
                    <a:p>
                      <a:pPr algn="ctr"/>
                      <a:r>
                        <a:rPr lang="en-US" sz="1400" b="1" dirty="0">
                          <a:latin typeface="Times New Roman" panose="02020603050405020304" pitchFamily="18" charset="0"/>
                          <a:cs typeface="Times New Roman" panose="02020603050405020304" pitchFamily="18" charset="0"/>
                        </a:rPr>
                        <a:t>JOURNAL NAME</a:t>
                      </a: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YEAR</a:t>
                      </a:r>
                    </a:p>
                  </a:txBody>
                  <a:tcPr anchor="ctr"/>
                </a:tc>
                <a:tc>
                  <a:txBody>
                    <a:bodyPr/>
                    <a:lstStyle/>
                    <a:p>
                      <a:pPr algn="ctr"/>
                      <a:endParaRPr lang="en-US" sz="1400" b="1"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PROBLEM </a:t>
                      </a:r>
                    </a:p>
                    <a:p>
                      <a:pPr algn="ctr"/>
                      <a:r>
                        <a:rPr lang="en-US" sz="1400" b="1" dirty="0">
                          <a:latin typeface="Times New Roman" panose="02020603050405020304" pitchFamily="18" charset="0"/>
                          <a:cs typeface="Times New Roman" panose="02020603050405020304" pitchFamily="18" charset="0"/>
                        </a:rPr>
                        <a:t>ADDRESS</a:t>
                      </a:r>
                      <a:endParaRPr lang="en-IN"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5114938"/>
                  </a:ext>
                </a:extLst>
              </a:tr>
              <a:tr h="1132769">
                <a:tc>
                  <a:txBody>
                    <a:bodyPr/>
                    <a:lstStyle/>
                    <a:p>
                      <a:pPr algn="ctr"/>
                      <a:r>
                        <a:rPr lang="en-IN" sz="1200" b="1" dirty="0">
                          <a:latin typeface="Times New Roman" panose="02020603050405020304" pitchFamily="18" charset="0"/>
                          <a:cs typeface="Times New Roman" panose="02020603050405020304" pitchFamily="18" charset="0"/>
                        </a:rPr>
                        <a:t>1.</a:t>
                      </a: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Mobile Based Attendance System: Face Recognition and Location Detection using Machine Learning</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l"/>
                      <a:r>
                        <a:rPr lang="sv-SE" sz="1200" b="0" i="0" kern="1200" dirty="0">
                          <a:solidFill>
                            <a:schemeClr val="dk1"/>
                          </a:solidFill>
                          <a:effectLst/>
                          <a:latin typeface="Times New Roman" panose="02020603050405020304" pitchFamily="18" charset="0"/>
                          <a:ea typeface="+mn-ea"/>
                          <a:cs typeface="Times New Roman" panose="02020603050405020304" pitchFamily="18" charset="0"/>
                        </a:rPr>
                        <a:t>M. S. Mubarak Alburaiki, G. Md Johar, R. A. Abbas Helmi and M. Hazim Alkawaz,</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Vol.21, no.22,pp.25467-2471,15</a:t>
                      </a:r>
                    </a:p>
                    <a:p>
                      <a:pPr algn="l"/>
                      <a:r>
                        <a:rPr lang="en-IN" sz="1200" b="0" dirty="0">
                          <a:latin typeface="Times New Roman" panose="02020603050405020304" pitchFamily="18" charset="0"/>
                          <a:cs typeface="Times New Roman" panose="02020603050405020304" pitchFamily="18" charset="0"/>
                        </a:rPr>
                        <a:t>NOV-20</a:t>
                      </a:r>
                    </a:p>
                  </a:txBody>
                  <a:tcPr anchor="ctr"/>
                </a:tc>
                <a:tc>
                  <a:txBody>
                    <a:bodyPr/>
                    <a:lstStyle/>
                    <a:p>
                      <a:pPr algn="l"/>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project proposes a mobile application to allow lecturers to generate class attendance and students to submit the attendance by scanning their faces using their mobile phone camera along with their location. (PCA)</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9134986"/>
                  </a:ext>
                </a:extLst>
              </a:tr>
              <a:tr h="888898">
                <a:tc>
                  <a:txBody>
                    <a:bodyPr/>
                    <a:lstStyle/>
                    <a:p>
                      <a:pPr algn="ctr"/>
                      <a:r>
                        <a:rPr lang="en-IN" sz="1200" b="1" dirty="0">
                          <a:latin typeface="Times New Roman" panose="02020603050405020304" pitchFamily="18" charset="0"/>
                          <a:cs typeface="Times New Roman" panose="02020603050405020304" pitchFamily="18" charset="0"/>
                        </a:rPr>
                        <a:t>2.</a:t>
                      </a:r>
                    </a:p>
                    <a:p>
                      <a:pPr algn="ct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JomRFID Attendance Management System</a:t>
                      </a:r>
                      <a:endParaRPr lang="en-US" sz="1200"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Q. Y. Tan, P. S. Joseph Ng and K. Y. Phan</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IN" sz="1200" dirty="0"/>
                        <a:t>Ad Hoc Networks </a:t>
                      </a:r>
                    </a:p>
                    <a:p>
                      <a:r>
                        <a:rPr lang="en-IN" sz="1200" dirty="0"/>
                        <a:t>Volume 78,</a:t>
                      </a:r>
                    </a:p>
                    <a:p>
                      <a:r>
                        <a:rPr lang="en-IN" sz="1200" dirty="0"/>
                        <a:t>September 2019,</a:t>
                      </a:r>
                    </a:p>
                    <a:p>
                      <a:r>
                        <a:rPr lang="en-IN" sz="1200" dirty="0"/>
                        <a:t>Page 115-125</a:t>
                      </a:r>
                    </a:p>
                  </a:txBody>
                  <a:tcPr anchor="ctr"/>
                </a:tc>
                <a:tc>
                  <a:txBody>
                    <a:bodyPr/>
                    <a:lstStyle/>
                    <a:p>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Using this system, students require to scan their students' cards on the RFID reader, subsequently, the attendance will be recorded into the system automatically.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2317138"/>
                  </a:ext>
                </a:extLst>
              </a:tr>
              <a:tr h="944694">
                <a:tc>
                  <a:txBody>
                    <a:bodyPr/>
                    <a:lstStyle/>
                    <a:p>
                      <a:pPr algn="ctr"/>
                      <a:r>
                        <a:rPr lang="en-US" sz="1200" b="1" dirty="0">
                          <a:latin typeface="Times New Roman" panose="02020603050405020304" pitchFamily="18" charset="0"/>
                          <a:cs typeface="Times New Roman" panose="02020603050405020304" pitchFamily="18" charset="0"/>
                        </a:rPr>
                        <a:t>3.</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Classroom Attendance Monitoring Using  Biometric </a:t>
                      </a:r>
                      <a:endParaRPr lang="en-US" sz="1200" b="0" baseline="0"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M. R, M. D and R. P</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Vol.28, no.22,pp.26867-2971,18</a:t>
                      </a:r>
                    </a:p>
                    <a:p>
                      <a:pPr algn="l"/>
                      <a:r>
                        <a:rPr lang="en-IN" sz="1200" b="0" dirty="0">
                          <a:latin typeface="Times New Roman" panose="02020603050405020304" pitchFamily="18" charset="0"/>
                          <a:cs typeface="Times New Roman" panose="02020603050405020304" pitchFamily="18" charset="0"/>
                        </a:rPr>
                        <a:t>DEC-16</a:t>
                      </a:r>
                    </a:p>
                  </a:txBody>
                  <a:tcPr anchor="ctr"/>
                </a:tc>
                <a:tc>
                  <a:txBody>
                    <a:bodyPr/>
                    <a:lstStyle/>
                    <a:p>
                      <a:r>
                        <a:rPr lang="en-IN" sz="1200" b="0" dirty="0">
                          <a:latin typeface="Times New Roman" panose="02020603050405020304" pitchFamily="18" charset="0"/>
                          <a:cs typeface="Times New Roman" panose="02020603050405020304" pitchFamily="18" charset="0"/>
                        </a:rPr>
                        <a:t>2020</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To avoid manual paper based attendance system nowadays smart attendance monitoring system like biometric recognition system is being suggested. (Minutiae based algorithm)</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981733">
                <a:tc>
                  <a:txBody>
                    <a:bodyPr/>
                    <a:lstStyle/>
                    <a:p>
                      <a:pPr algn="ctr"/>
                      <a:r>
                        <a:rPr lang="en-US" sz="1200" b="1" dirty="0">
                          <a:latin typeface="Times New Roman" panose="02020603050405020304" pitchFamily="18" charset="0"/>
                          <a:cs typeface="Times New Roman" panose="02020603050405020304" pitchFamily="18" charset="0"/>
                        </a:rPr>
                        <a:t>4.</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Neural Network based Biometric Attendance System</a:t>
                      </a:r>
                      <a:endParaRPr lang="en-US" sz="1200" b="0" dirty="0">
                        <a:latin typeface="Times New Roman" panose="02020603050405020304" pitchFamily="18" charset="0"/>
                        <a:cs typeface="Times New Roman" panose="02020603050405020304" pitchFamily="18" charset="0"/>
                      </a:endParaRPr>
                    </a:p>
                  </a:txBody>
                  <a:tcPr anchor="ctr"/>
                </a:tc>
                <a:tc>
                  <a:txBody>
                    <a:bodyPr/>
                    <a:lstStyle/>
                    <a:p>
                      <a:pPr algn="l"/>
                      <a:r>
                        <a:rPr lang="it-IT" sz="1200" b="0" i="0" kern="1200" dirty="0">
                          <a:solidFill>
                            <a:schemeClr val="dk1"/>
                          </a:solidFill>
                          <a:effectLst/>
                          <a:latin typeface="Times New Roman" panose="02020603050405020304" pitchFamily="18" charset="0"/>
                          <a:ea typeface="+mn-ea"/>
                          <a:cs typeface="Times New Roman" panose="02020603050405020304" pitchFamily="18" charset="0"/>
                        </a:rPr>
                        <a:t>R. P. Vandana, P. S. Venugopala and B. Ashwini</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Vol.18, no.29,pp.2597-231191,15</a:t>
                      </a:r>
                    </a:p>
                    <a:p>
                      <a:pPr algn="l"/>
                      <a:r>
                        <a:rPr lang="en-IN" sz="1200" b="0" dirty="0">
                          <a:latin typeface="Times New Roman" panose="02020603050405020304" pitchFamily="18" charset="0"/>
                          <a:cs typeface="Times New Roman" panose="02020603050405020304" pitchFamily="18" charset="0"/>
                        </a:rPr>
                        <a:t>NOV-28</a:t>
                      </a:r>
                    </a:p>
                  </a:txBody>
                  <a:tcPr anchor="ctr"/>
                </a:tc>
                <a:tc>
                  <a:txBody>
                    <a:bodyPr/>
                    <a:lstStyle/>
                    <a:p>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dynamic attendance management system will consider the physiological features of the human beings for uniquely identifying them. (CNN)</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254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27B1-4565-2506-B74A-4B47776349CF}"/>
              </a:ext>
            </a:extLst>
          </p:cNvPr>
          <p:cNvSpPr>
            <a:spLocks noGrp="1"/>
          </p:cNvSpPr>
          <p:nvPr>
            <p:ph type="title"/>
          </p:nvPr>
        </p:nvSpPr>
        <p:spPr>
          <a:xfrm>
            <a:off x="980661" y="569844"/>
            <a:ext cx="3379304" cy="397565"/>
          </a:xfrm>
        </p:spPr>
        <p:txBody>
          <a:bodyPr/>
          <a:lstStyle/>
          <a:p>
            <a:r>
              <a:rPr lang="en-US" sz="2800" b="1" dirty="0">
                <a:latin typeface="Times New Roman" panose="02020603050405020304" pitchFamily="18" charset="0"/>
                <a:cs typeface="Times New Roman" panose="02020603050405020304" pitchFamily="18" charset="0"/>
              </a:rPr>
              <a:t>Literature Study</a:t>
            </a:r>
            <a:endParaRPr lang="en-IN" dirty="0"/>
          </a:p>
        </p:txBody>
      </p:sp>
      <p:graphicFrame>
        <p:nvGraphicFramePr>
          <p:cNvPr id="3" name="Table 2">
            <a:extLst>
              <a:ext uri="{FF2B5EF4-FFF2-40B4-BE49-F238E27FC236}">
                <a16:creationId xmlns:a16="http://schemas.microsoft.com/office/drawing/2014/main" id="{95D43835-A563-C672-1CF7-D48105B58927}"/>
              </a:ext>
            </a:extLst>
          </p:cNvPr>
          <p:cNvGraphicFramePr>
            <a:graphicFrameLocks noGrp="1"/>
          </p:cNvGraphicFramePr>
          <p:nvPr>
            <p:extLst>
              <p:ext uri="{D42A27DB-BD31-4B8C-83A1-F6EECF244321}">
                <p14:modId xmlns:p14="http://schemas.microsoft.com/office/powerpoint/2010/main" val="907246880"/>
              </p:ext>
            </p:extLst>
          </p:nvPr>
        </p:nvGraphicFramePr>
        <p:xfrm>
          <a:off x="197224" y="1120361"/>
          <a:ext cx="11761694" cy="4989003"/>
        </p:xfrm>
        <a:graphic>
          <a:graphicData uri="http://schemas.openxmlformats.org/drawingml/2006/table">
            <a:tbl>
              <a:tblPr firstRow="1" bandRow="1">
                <a:tableStyleId>{00A15C55-8517-42AA-B614-E9B94910E393}</a:tableStyleId>
              </a:tblPr>
              <a:tblGrid>
                <a:gridCol w="750870">
                  <a:extLst>
                    <a:ext uri="{9D8B030D-6E8A-4147-A177-3AD203B41FA5}">
                      <a16:colId xmlns:a16="http://schemas.microsoft.com/office/drawing/2014/main" val="2751834584"/>
                    </a:ext>
                  </a:extLst>
                </a:gridCol>
                <a:gridCol w="2196992">
                  <a:extLst>
                    <a:ext uri="{9D8B030D-6E8A-4147-A177-3AD203B41FA5}">
                      <a16:colId xmlns:a16="http://schemas.microsoft.com/office/drawing/2014/main" val="283538194"/>
                    </a:ext>
                  </a:extLst>
                </a:gridCol>
                <a:gridCol w="2567793">
                  <a:extLst>
                    <a:ext uri="{9D8B030D-6E8A-4147-A177-3AD203B41FA5}">
                      <a16:colId xmlns:a16="http://schemas.microsoft.com/office/drawing/2014/main" val="627155437"/>
                    </a:ext>
                  </a:extLst>
                </a:gridCol>
                <a:gridCol w="2307815">
                  <a:extLst>
                    <a:ext uri="{9D8B030D-6E8A-4147-A177-3AD203B41FA5}">
                      <a16:colId xmlns:a16="http://schemas.microsoft.com/office/drawing/2014/main" val="3819245872"/>
                    </a:ext>
                  </a:extLst>
                </a:gridCol>
                <a:gridCol w="743020">
                  <a:extLst>
                    <a:ext uri="{9D8B030D-6E8A-4147-A177-3AD203B41FA5}">
                      <a16:colId xmlns:a16="http://schemas.microsoft.com/office/drawing/2014/main" val="3429419016"/>
                    </a:ext>
                  </a:extLst>
                </a:gridCol>
                <a:gridCol w="3195204">
                  <a:extLst>
                    <a:ext uri="{9D8B030D-6E8A-4147-A177-3AD203B41FA5}">
                      <a16:colId xmlns:a16="http://schemas.microsoft.com/office/drawing/2014/main" val="3432697976"/>
                    </a:ext>
                  </a:extLst>
                </a:gridCol>
              </a:tblGrid>
              <a:tr h="772931">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      S.NO</a:t>
                      </a:r>
                    </a:p>
                  </a:txBody>
                  <a:tcPr anchor="ctr"/>
                </a:tc>
                <a:tc>
                  <a:txBody>
                    <a:bodyPr/>
                    <a:lstStyle/>
                    <a:p>
                      <a:pPr marL="0" marR="0" lvl="0" indent="0" algn="ctr" defTabSz="862087" rtl="0" eaLnBrk="1" fontAlgn="auto" latinLnBrk="0" hangingPunct="1">
                        <a:lnSpc>
                          <a:spcPct val="100000"/>
                        </a:lnSpc>
                        <a:spcBef>
                          <a:spcPts val="0"/>
                        </a:spcBef>
                        <a:spcAft>
                          <a:spcPts val="0"/>
                        </a:spcAft>
                        <a:buClrTx/>
                        <a:buSzTx/>
                        <a:buFontTx/>
                        <a:buNone/>
                        <a:tabLst/>
                        <a:defRPr/>
                      </a:pPr>
                      <a:endParaRPr lang="en-US" sz="1400" b="1" dirty="0">
                        <a:latin typeface="Times New Roman" panose="02020603050405020304" pitchFamily="18" charset="0"/>
                        <a:cs typeface="Times New Roman" panose="02020603050405020304" pitchFamily="18" charset="0"/>
                      </a:endParaRPr>
                    </a:p>
                    <a:p>
                      <a:pPr marL="0" marR="0" lvl="0" indent="0" algn="ctr" defTabSz="862087"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TITLE  OF THE PAPER</a:t>
                      </a:r>
                      <a:endParaRPr lang="en-IN" sz="1400" b="1"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AUTHORS</a:t>
                      </a:r>
                    </a:p>
                  </a:txBody>
                  <a:tcPr anchor="ctr"/>
                </a:tc>
                <a:tc>
                  <a:txBody>
                    <a:bodyPr/>
                    <a:lstStyle/>
                    <a:p>
                      <a:pPr algn="ctr"/>
                      <a:endParaRPr lang="en-US" sz="1400" b="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CONFERENCE/</a:t>
                      </a:r>
                    </a:p>
                    <a:p>
                      <a:pPr algn="ctr"/>
                      <a:r>
                        <a:rPr lang="en-US" sz="1400" b="1" dirty="0">
                          <a:latin typeface="Times New Roman" panose="02020603050405020304" pitchFamily="18" charset="0"/>
                          <a:cs typeface="Times New Roman" panose="02020603050405020304" pitchFamily="18" charset="0"/>
                        </a:rPr>
                        <a:t>JOURNAL NAME</a:t>
                      </a: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YEAR</a:t>
                      </a:r>
                    </a:p>
                  </a:txBody>
                  <a:tcPr anchor="ctr"/>
                </a:tc>
                <a:tc>
                  <a:txBody>
                    <a:bodyPr/>
                    <a:lstStyle/>
                    <a:p>
                      <a:pPr algn="ctr"/>
                      <a:endParaRPr lang="en-US" sz="1400" b="1"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PROBLEM </a:t>
                      </a:r>
                    </a:p>
                    <a:p>
                      <a:pPr algn="ctr"/>
                      <a:r>
                        <a:rPr lang="en-US" sz="1400" b="1" dirty="0">
                          <a:latin typeface="Times New Roman" panose="02020603050405020304" pitchFamily="18" charset="0"/>
                          <a:cs typeface="Times New Roman" panose="02020603050405020304" pitchFamily="18" charset="0"/>
                        </a:rPr>
                        <a:t>ADDRESS</a:t>
                      </a:r>
                      <a:endParaRPr lang="en-IN"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28255613"/>
                  </a:ext>
                </a:extLst>
              </a:tr>
              <a:tr h="1132769">
                <a:tc>
                  <a:txBody>
                    <a:bodyPr/>
                    <a:lstStyle/>
                    <a:p>
                      <a:pPr algn="ctr"/>
                      <a:r>
                        <a:rPr lang="en-IN" sz="1200" b="1" dirty="0">
                          <a:latin typeface="Times New Roman" panose="02020603050405020304" pitchFamily="18" charset="0"/>
                          <a:cs typeface="Times New Roman" panose="02020603050405020304" pitchFamily="18" charset="0"/>
                        </a:rPr>
                        <a:t>5.</a:t>
                      </a:r>
                    </a:p>
                  </a:txBody>
                  <a:tcPr anchor="ct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Attendance Management System using Facial Recognition</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P.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Sarath</a:t>
                      </a: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 Krishnan and A.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Manikuttan</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US" sz="1200" dirty="0"/>
                        <a:t>IEEE 12th Control and System Graduate Research Colloquium (ICSGRC)</a:t>
                      </a:r>
                      <a:endParaRPr lang="en-IN" sz="1200" b="0" dirty="0">
                        <a:latin typeface="Times New Roman" panose="02020603050405020304" pitchFamily="18" charset="0"/>
                        <a:cs typeface="Times New Roman" panose="02020603050405020304" pitchFamily="18" charset="0"/>
                      </a:endParaRPr>
                    </a:p>
                  </a:txBody>
                  <a:tcPr anchor="ctr"/>
                </a:tc>
                <a:tc>
                  <a:txBody>
                    <a:bodyPr/>
                    <a:lstStyle/>
                    <a:p>
                      <a:pPr algn="l"/>
                      <a:r>
                        <a:rPr lang="en-IN" sz="1200" b="0" dirty="0">
                          <a:latin typeface="Times New Roman" panose="02020603050405020304" pitchFamily="18" charset="0"/>
                          <a:cs typeface="Times New Roman" panose="02020603050405020304" pitchFamily="18" charset="0"/>
                        </a:rPr>
                        <a:t>2022</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automated logging and attendance management system is being proposed with the help of face detection and recognition methods. (LBPH)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2884181"/>
                  </a:ext>
                </a:extLst>
              </a:tr>
              <a:tr h="1132769">
                <a:tc>
                  <a:txBody>
                    <a:bodyPr/>
                    <a:lstStyle/>
                    <a:p>
                      <a:pPr algn="ctr"/>
                      <a:r>
                        <a:rPr lang="en-IN" sz="1200" b="1" dirty="0">
                          <a:latin typeface="Times New Roman" panose="02020603050405020304" pitchFamily="18" charset="0"/>
                          <a:cs typeface="Times New Roman" panose="02020603050405020304" pitchFamily="18" charset="0"/>
                        </a:rPr>
                        <a:t>6.</a:t>
                      </a:r>
                    </a:p>
                    <a:p>
                      <a:pPr algn="ct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SAMS: An IoT Solution for Attendance Management in Universities</a:t>
                      </a:r>
                    </a:p>
                  </a:txBody>
                  <a:tcPr anchor="ctr"/>
                </a:tc>
                <a:tc>
                  <a:txBody>
                    <a:bodyPr/>
                    <a:lstStyle/>
                    <a:p>
                      <a:pPr algn="l"/>
                      <a:r>
                        <a:rPr lang="fi-FI" sz="1200" b="0" i="0" kern="1200" dirty="0">
                          <a:solidFill>
                            <a:schemeClr val="dk1"/>
                          </a:solidFill>
                          <a:effectLst/>
                          <a:latin typeface="Times New Roman" panose="02020603050405020304" pitchFamily="18" charset="0"/>
                          <a:ea typeface="+mn-ea"/>
                          <a:cs typeface="Times New Roman" panose="02020603050405020304" pitchFamily="18" charset="0"/>
                        </a:rPr>
                        <a:t>G. Sittampalam and N. Ratnarajah</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dirty="0">
                          <a:latin typeface="Times New Roman" panose="02020603050405020304" pitchFamily="18" charset="0"/>
                          <a:cs typeface="Times New Roman" panose="02020603050405020304" pitchFamily="18" charset="0"/>
                        </a:rPr>
                        <a:t>TENCON 2019 - 2019 IEEE Region 10 Conference (TENCON</a:t>
                      </a:r>
                      <a:endParaRPr lang="en-IN" sz="1200" b="0" dirty="0">
                        <a:latin typeface="Times New Roman" panose="02020603050405020304" pitchFamily="18" charset="0"/>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2019</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paper by using most of the advanced technologies of the IoT (Internet of Things), such as mobility, wireless network, fingerprint sensor and cloud computing.</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0982121"/>
                  </a:ext>
                </a:extLst>
              </a:tr>
              <a:tr h="944694">
                <a:tc>
                  <a:txBody>
                    <a:bodyPr/>
                    <a:lstStyle/>
                    <a:p>
                      <a:pPr algn="ctr"/>
                      <a:r>
                        <a:rPr lang="en-US" sz="1200" b="1" dirty="0">
                          <a:latin typeface="Times New Roman" panose="02020603050405020304" pitchFamily="18" charset="0"/>
                          <a:cs typeface="Times New Roman" panose="02020603050405020304" pitchFamily="18" charset="0"/>
                        </a:rPr>
                        <a:t>7.</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Automatic Attendance Marker Using Beacon technology</a:t>
                      </a:r>
                      <a:endParaRPr lang="en-US" sz="1200" b="0" baseline="0" dirty="0">
                        <a:latin typeface="Times New Roman" panose="02020603050405020304" pitchFamily="18" charset="0"/>
                        <a:cs typeface="Times New Roman" panose="02020603050405020304" pitchFamily="18" charset="0"/>
                      </a:endParaRPr>
                    </a:p>
                  </a:txBody>
                  <a:tcPr anchor="ctr"/>
                </a:tc>
                <a:tc>
                  <a:txBody>
                    <a:bodyPr/>
                    <a:lstStyle/>
                    <a:p>
                      <a:pPr algn="l"/>
                      <a:r>
                        <a:rPr lang="fi-FI" sz="1200" b="0" i="0" kern="1200" dirty="0">
                          <a:solidFill>
                            <a:schemeClr val="dk1"/>
                          </a:solidFill>
                          <a:effectLst/>
                          <a:latin typeface="Times New Roman" panose="02020603050405020304" pitchFamily="18" charset="0"/>
                          <a:ea typeface="+mn-ea"/>
                          <a:cs typeface="Times New Roman" panose="02020603050405020304" pitchFamily="18" charset="0"/>
                        </a:rPr>
                        <a:t>A. Hake, A. Samanta, P. Kasambe and R. Sutar</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2022 IEEE Region 10 Symposium (TENSYMP</a:t>
                      </a:r>
                      <a:r>
                        <a:rPr lang="en-IN" sz="1200" b="0" i="0" kern="1200" dirty="0">
                          <a:solidFill>
                            <a:schemeClr val="dk1"/>
                          </a:solidFill>
                          <a:effectLst/>
                          <a:latin typeface="+mn-lt"/>
                          <a:ea typeface="+mn-ea"/>
                          <a:cs typeface="+mn-cs"/>
                        </a:rPr>
                        <a:t>)</a:t>
                      </a:r>
                      <a:endParaRPr lang="en-IN" sz="1200" b="0" i="0" dirty="0">
                        <a:latin typeface="Times New Roman" panose="02020603050405020304" pitchFamily="18" charset="0"/>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2022</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application that automatically detects the presence of the students through their own smartphone with a unique ID. (BLUETOOTH)</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3367727"/>
                  </a:ext>
                </a:extLst>
              </a:tr>
              <a:tr h="981733">
                <a:tc>
                  <a:txBody>
                    <a:bodyPr/>
                    <a:lstStyle/>
                    <a:p>
                      <a:pPr algn="ctr"/>
                      <a:r>
                        <a:rPr lang="en-US" sz="1200" b="1" dirty="0">
                          <a:latin typeface="Times New Roman" panose="02020603050405020304" pitchFamily="18" charset="0"/>
                          <a:cs typeface="Times New Roman" panose="02020603050405020304" pitchFamily="18" charset="0"/>
                        </a:rPr>
                        <a:t>8.</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Recognition Method for Online Exams</a:t>
                      </a: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A. </a:t>
                      </a:r>
                      <a:r>
                        <a:rPr lang="en-US" sz="1200" b="0" i="0" kern="1200" dirty="0" err="1">
                          <a:solidFill>
                            <a:schemeClr val="dk1"/>
                          </a:solidFill>
                          <a:effectLst/>
                          <a:latin typeface="Times New Roman" panose="02020603050405020304" pitchFamily="18" charset="0"/>
                          <a:ea typeface="+mn-ea"/>
                          <a:cs typeface="Times New Roman" panose="02020603050405020304" pitchFamily="18" charset="0"/>
                        </a:rPr>
                        <a:t>Sukmandhani</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and I. Sutedja</a:t>
                      </a:r>
                      <a:endParaRPr lang="en-IN" sz="12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19 International Conference on Information Management and Technology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ICIMTech</a:t>
                      </a: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2019</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Biometric systems are usually used to identify and analyze the characteristics of the human body such as fingerprints, retina, sound patterns, facial patterns and other body structures that can be used for system authentication. (SIFT)</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1140926"/>
                  </a:ext>
                </a:extLst>
              </a:tr>
            </a:tbl>
          </a:graphicData>
        </a:graphic>
      </p:graphicFrame>
    </p:spTree>
    <p:extLst>
      <p:ext uri="{BB962C8B-B14F-4D97-AF65-F5344CB8AC3E}">
        <p14:creationId xmlns:p14="http://schemas.microsoft.com/office/powerpoint/2010/main" val="235480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91924"/>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Problem Statement</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D5B25D-189C-D846-BFF0-E43FF073B7AC}"/>
              </a:ext>
            </a:extLst>
          </p:cNvPr>
          <p:cNvSpPr txBox="1"/>
          <p:nvPr/>
        </p:nvSpPr>
        <p:spPr>
          <a:xfrm>
            <a:off x="1028047" y="1602819"/>
            <a:ext cx="9738342"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smart cities, intelligent learning environment is an important application scenario, and class attendance checking is an important measure to urge students to attend on time and ensure the quality of learning. Attendance of the student is very important for every college, universities and school. Conventional methodology for taking attendance is by calling the name or roll number of the student and the attendance is recorded. Time consumption for this purpose is an important point of concern.</a:t>
            </a:r>
            <a:endParaRPr lang="en-US" sz="2400" dirty="0">
              <a:solidFill>
                <a:srgbClr val="25252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5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FC036BD1-0C51-4DB2-8621-FF3384A4BB5C}"/>
              </a:ext>
            </a:extLst>
          </p:cNvPr>
          <p:cNvGrpSpPr/>
          <p:nvPr/>
        </p:nvGrpSpPr>
        <p:grpSpPr>
          <a:xfrm>
            <a:off x="3659390" y="1023642"/>
            <a:ext cx="4705300" cy="5190708"/>
            <a:chOff x="3987800" y="218286"/>
            <a:chExt cx="5503188" cy="6564611"/>
          </a:xfrm>
        </p:grpSpPr>
        <p:sp>
          <p:nvSpPr>
            <p:cNvPr id="40" name="Oval 39">
              <a:extLst>
                <a:ext uri="{FF2B5EF4-FFF2-40B4-BE49-F238E27FC236}">
                  <a16:creationId xmlns:a16="http://schemas.microsoft.com/office/drawing/2014/main" id="{601B2600-D4D2-4206-93EE-F22D0E32DA51}"/>
                </a:ext>
              </a:extLst>
            </p:cNvPr>
            <p:cNvSpPr/>
            <p:nvPr/>
          </p:nvSpPr>
          <p:spPr>
            <a:xfrm>
              <a:off x="5753601" y="6603277"/>
              <a:ext cx="2080987" cy="179620"/>
            </a:xfrm>
            <a:prstGeom prst="ellipse">
              <a:avLst/>
            </a:prstGeom>
            <a:gradFill flip="none" rotWithShape="1">
              <a:gsLst>
                <a:gs pos="0">
                  <a:schemeClr val="tx1">
                    <a:alpha val="64000"/>
                  </a:schemeClr>
                </a:gs>
                <a:gs pos="46000">
                  <a:srgbClr val="686868">
                    <a:alpha val="38000"/>
                  </a:srgbClr>
                </a:gs>
                <a:gs pos="100000">
                  <a:schemeClr val="tx1">
                    <a:alpha val="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cxnSp>
          <p:nvCxnSpPr>
            <p:cNvPr id="26" name="Straight Connector 25">
              <a:extLst>
                <a:ext uri="{FF2B5EF4-FFF2-40B4-BE49-F238E27FC236}">
                  <a16:creationId xmlns:a16="http://schemas.microsoft.com/office/drawing/2014/main" id="{BBAA97B0-DD96-4EEF-A9D0-952AEE828DBE}"/>
                </a:ext>
              </a:extLst>
            </p:cNvPr>
            <p:cNvCxnSpPr>
              <a:cxnSpLocks/>
            </p:cNvCxnSpPr>
            <p:nvPr/>
          </p:nvCxnSpPr>
          <p:spPr>
            <a:xfrm>
              <a:off x="9490988" y="218286"/>
              <a:ext cx="0" cy="320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1ED99745-6210-4160-8DDC-A8770D4E0483}"/>
                </a:ext>
              </a:extLst>
            </p:cNvPr>
            <p:cNvSpPr/>
            <p:nvPr/>
          </p:nvSpPr>
          <p:spPr>
            <a:xfrm>
              <a:off x="6773610" y="3056007"/>
              <a:ext cx="2315700" cy="3633430"/>
            </a:xfrm>
            <a:custGeom>
              <a:avLst/>
              <a:gdLst>
                <a:gd name="connsiteX0" fmla="*/ 0 w 2315700"/>
                <a:gd name="connsiteY0" fmla="*/ 0 h 3633430"/>
                <a:gd name="connsiteX1" fmla="*/ 2315700 w 2315700"/>
                <a:gd name="connsiteY1" fmla="*/ 1336970 h 3633430"/>
                <a:gd name="connsiteX2" fmla="*/ 2232094 w 2315700"/>
                <a:gd name="connsiteY2" fmla="*/ 1474588 h 3633430"/>
                <a:gd name="connsiteX3" fmla="*/ 1826080 w 2315700"/>
                <a:gd name="connsiteY3" fmla="*/ 1949123 h 3633430"/>
                <a:gd name="connsiteX4" fmla="*/ 1617329 w 2315700"/>
                <a:gd name="connsiteY4" fmla="*/ 2122436 h 3633430"/>
                <a:gd name="connsiteX5" fmla="*/ 1633933 w 2315700"/>
                <a:gd name="connsiteY5" fmla="*/ 2122436 h 3633430"/>
                <a:gd name="connsiteX6" fmla="*/ 0 w 2315700"/>
                <a:gd name="connsiteY6" fmla="*/ 3633430 h 3633430"/>
                <a:gd name="connsiteX7" fmla="*/ 0 w 2315700"/>
                <a:gd name="connsiteY7" fmla="*/ 2682961 h 3633430"/>
                <a:gd name="connsiteX8" fmla="*/ 0 w 2315700"/>
                <a:gd name="connsiteY8" fmla="*/ 2122436 h 363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700" h="3633430">
                  <a:moveTo>
                    <a:pt x="0" y="0"/>
                  </a:moveTo>
                  <a:lnTo>
                    <a:pt x="2315700" y="1336970"/>
                  </a:lnTo>
                  <a:lnTo>
                    <a:pt x="2232094" y="1474588"/>
                  </a:lnTo>
                  <a:cubicBezTo>
                    <a:pt x="2115013" y="1647891"/>
                    <a:pt x="1978649" y="1807096"/>
                    <a:pt x="1826080" y="1949123"/>
                  </a:cubicBezTo>
                  <a:lnTo>
                    <a:pt x="1617329" y="2122436"/>
                  </a:lnTo>
                  <a:lnTo>
                    <a:pt x="1633933" y="2122436"/>
                  </a:lnTo>
                  <a:lnTo>
                    <a:pt x="0" y="3633430"/>
                  </a:lnTo>
                  <a:lnTo>
                    <a:pt x="0" y="2682961"/>
                  </a:lnTo>
                  <a:lnTo>
                    <a:pt x="0" y="2122436"/>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8" name="Freeform: Shape 37">
              <a:extLst>
                <a:ext uri="{FF2B5EF4-FFF2-40B4-BE49-F238E27FC236}">
                  <a16:creationId xmlns:a16="http://schemas.microsoft.com/office/drawing/2014/main" id="{888625BA-15BD-468E-BCB8-03F217D2B087}"/>
                </a:ext>
              </a:extLst>
            </p:cNvPr>
            <p:cNvSpPr/>
            <p:nvPr/>
          </p:nvSpPr>
          <p:spPr>
            <a:xfrm>
              <a:off x="6795737" y="1670802"/>
              <a:ext cx="2678463" cy="2685750"/>
            </a:xfrm>
            <a:custGeom>
              <a:avLst/>
              <a:gdLst>
                <a:gd name="connsiteX0" fmla="*/ 2506596 w 2873882"/>
                <a:gd name="connsiteY0" fmla="*/ 0 h 2881700"/>
                <a:gd name="connsiteX1" fmla="*/ 2518637 w 2873882"/>
                <a:gd name="connsiteY1" fmla="*/ 19819 h 2881700"/>
                <a:gd name="connsiteX2" fmla="*/ 2873882 w 2873882"/>
                <a:gd name="connsiteY2" fmla="*/ 1422791 h 2881700"/>
                <a:gd name="connsiteX3" fmla="*/ 2518637 w 2873882"/>
                <a:gd name="connsiteY3" fmla="*/ 2825763 h 2881700"/>
                <a:gd name="connsiteX4" fmla="*/ 2484654 w 2873882"/>
                <a:gd name="connsiteY4" fmla="*/ 2881700 h 2881700"/>
                <a:gd name="connsiteX5" fmla="*/ 0 w 2873882"/>
                <a:gd name="connsiteY5" fmla="*/ 1447184 h 2881700"/>
                <a:gd name="connsiteX6" fmla="*/ 2506596 w 2873882"/>
                <a:gd name="connsiteY6" fmla="*/ 0 h 28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882" h="2881700">
                  <a:moveTo>
                    <a:pt x="2506596" y="0"/>
                  </a:moveTo>
                  <a:lnTo>
                    <a:pt x="2518637" y="19819"/>
                  </a:lnTo>
                  <a:cubicBezTo>
                    <a:pt x="2745193" y="436871"/>
                    <a:pt x="2873882" y="914803"/>
                    <a:pt x="2873882" y="1422791"/>
                  </a:cubicBezTo>
                  <a:cubicBezTo>
                    <a:pt x="2873882" y="1930780"/>
                    <a:pt x="2745193" y="2408711"/>
                    <a:pt x="2518637" y="2825763"/>
                  </a:cubicBezTo>
                  <a:lnTo>
                    <a:pt x="2484654" y="2881700"/>
                  </a:lnTo>
                  <a:lnTo>
                    <a:pt x="0" y="1447184"/>
                  </a:lnTo>
                  <a:lnTo>
                    <a:pt x="250659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6" name="Freeform: Shape 35">
              <a:extLst>
                <a:ext uri="{FF2B5EF4-FFF2-40B4-BE49-F238E27FC236}">
                  <a16:creationId xmlns:a16="http://schemas.microsoft.com/office/drawing/2014/main" id="{21C7F868-C2C5-4A4C-99FE-7EF749C4CE7B}"/>
                </a:ext>
              </a:extLst>
            </p:cNvPr>
            <p:cNvSpPr/>
            <p:nvPr/>
          </p:nvSpPr>
          <p:spPr>
            <a:xfrm>
              <a:off x="6773611" y="254723"/>
              <a:ext cx="2336149" cy="2728430"/>
            </a:xfrm>
            <a:custGeom>
              <a:avLst/>
              <a:gdLst>
                <a:gd name="connsiteX0" fmla="*/ 0 w 2506593"/>
                <a:gd name="connsiteY0" fmla="*/ 0 h 2927494"/>
                <a:gd name="connsiteX1" fmla="*/ 105745 w 2506593"/>
                <a:gd name="connsiteY1" fmla="*/ 2674 h 2927494"/>
                <a:gd name="connsiteX2" fmla="*/ 2394946 w 2506593"/>
                <a:gd name="connsiteY2" fmla="*/ 1296535 h 2927494"/>
                <a:gd name="connsiteX3" fmla="*/ 2506593 w 2506593"/>
                <a:gd name="connsiteY3" fmla="*/ 1480311 h 2927494"/>
                <a:gd name="connsiteX4" fmla="*/ 0 w 2506593"/>
                <a:gd name="connsiteY4" fmla="*/ 2927494 h 2927494"/>
                <a:gd name="connsiteX5" fmla="*/ 0 w 2506593"/>
                <a:gd name="connsiteY5" fmla="*/ 0 h 29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593" h="2927494">
                  <a:moveTo>
                    <a:pt x="0" y="0"/>
                  </a:moveTo>
                  <a:lnTo>
                    <a:pt x="105745" y="2674"/>
                  </a:lnTo>
                  <a:cubicBezTo>
                    <a:pt x="1058916" y="50990"/>
                    <a:pt x="1892454" y="552748"/>
                    <a:pt x="2394946" y="1296535"/>
                  </a:cubicBezTo>
                  <a:lnTo>
                    <a:pt x="2506593" y="1480311"/>
                  </a:lnTo>
                  <a:lnTo>
                    <a:pt x="0" y="2927494"/>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11" name="Freeform: Shape 10">
              <a:extLst>
                <a:ext uri="{FF2B5EF4-FFF2-40B4-BE49-F238E27FC236}">
                  <a16:creationId xmlns:a16="http://schemas.microsoft.com/office/drawing/2014/main" id="{EF4F715E-7382-4890-A6D3-1F81460208A4}"/>
                </a:ext>
              </a:extLst>
            </p:cNvPr>
            <p:cNvSpPr/>
            <p:nvPr/>
          </p:nvSpPr>
          <p:spPr>
            <a:xfrm flipH="1" flipV="1">
              <a:off x="4384182" y="3056955"/>
              <a:ext cx="2346819" cy="3632483"/>
            </a:xfrm>
            <a:custGeom>
              <a:avLst/>
              <a:gdLst>
                <a:gd name="connsiteX0" fmla="*/ 0 w 2346819"/>
                <a:gd name="connsiteY0" fmla="*/ 3632483 h 3632483"/>
                <a:gd name="connsiteX1" fmla="*/ 0 w 2346819"/>
                <a:gd name="connsiteY1" fmla="*/ 949392 h 3632483"/>
                <a:gd name="connsiteX2" fmla="*/ 1 w 2346819"/>
                <a:gd name="connsiteY2" fmla="*/ 949392 h 3632483"/>
                <a:gd name="connsiteX3" fmla="*/ 1 w 2346819"/>
                <a:gd name="connsiteY3" fmla="*/ 0 h 3632483"/>
                <a:gd name="connsiteX4" fmla="*/ 1642664 w 2346819"/>
                <a:gd name="connsiteY4" fmla="*/ 1499515 h 3632483"/>
                <a:gd name="connsiteX5" fmla="*/ 1844466 w 2346819"/>
                <a:gd name="connsiteY5" fmla="*/ 1662026 h 3632483"/>
                <a:gd name="connsiteX6" fmla="*/ 2274705 w 2346819"/>
                <a:gd name="connsiteY6" fmla="*/ 2158843 h 3632483"/>
                <a:gd name="connsiteX7" fmla="*/ 2346819 w 2346819"/>
                <a:gd name="connsiteY7" fmla="*/ 2277546 h 36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6819" h="3632483">
                  <a:moveTo>
                    <a:pt x="0" y="3632483"/>
                  </a:moveTo>
                  <a:lnTo>
                    <a:pt x="0" y="949392"/>
                  </a:lnTo>
                  <a:lnTo>
                    <a:pt x="1" y="949392"/>
                  </a:lnTo>
                  <a:lnTo>
                    <a:pt x="1" y="0"/>
                  </a:lnTo>
                  <a:lnTo>
                    <a:pt x="1642664" y="1499515"/>
                  </a:lnTo>
                  <a:lnTo>
                    <a:pt x="1844466" y="1662026"/>
                  </a:lnTo>
                  <a:cubicBezTo>
                    <a:pt x="2006852" y="1809616"/>
                    <a:pt x="2151461" y="1976419"/>
                    <a:pt x="2274705" y="2158843"/>
                  </a:cubicBezTo>
                  <a:lnTo>
                    <a:pt x="2346819" y="2277546"/>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7" name="Freeform: Shape 36">
              <a:extLst>
                <a:ext uri="{FF2B5EF4-FFF2-40B4-BE49-F238E27FC236}">
                  <a16:creationId xmlns:a16="http://schemas.microsoft.com/office/drawing/2014/main" id="{A58B26AE-683F-437C-848B-5D2F238A20FA}"/>
                </a:ext>
              </a:extLst>
            </p:cNvPr>
            <p:cNvSpPr/>
            <p:nvPr/>
          </p:nvSpPr>
          <p:spPr>
            <a:xfrm>
              <a:off x="3987800" y="1651887"/>
              <a:ext cx="2722716" cy="2723579"/>
            </a:xfrm>
            <a:custGeom>
              <a:avLst/>
              <a:gdLst>
                <a:gd name="connsiteX0" fmla="*/ 379615 w 2921364"/>
                <a:gd name="connsiteY0" fmla="*/ 0 h 2922290"/>
                <a:gd name="connsiteX1" fmla="*/ 2921364 w 2921364"/>
                <a:gd name="connsiteY1" fmla="*/ 1467479 h 2922290"/>
                <a:gd name="connsiteX2" fmla="*/ 401557 w 2921364"/>
                <a:gd name="connsiteY2" fmla="*/ 2922290 h 2922290"/>
                <a:gd name="connsiteX3" fmla="*/ 355245 w 2921364"/>
                <a:gd name="connsiteY3" fmla="*/ 2846058 h 2922290"/>
                <a:gd name="connsiteX4" fmla="*/ 0 w 2921364"/>
                <a:gd name="connsiteY4" fmla="*/ 1443086 h 2922290"/>
                <a:gd name="connsiteX5" fmla="*/ 355245 w 2921364"/>
                <a:gd name="connsiteY5" fmla="*/ 40114 h 2922290"/>
                <a:gd name="connsiteX6" fmla="*/ 379615 w 2921364"/>
                <a:gd name="connsiteY6" fmla="*/ 0 h 292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364" h="2922290">
                  <a:moveTo>
                    <a:pt x="379615" y="0"/>
                  </a:moveTo>
                  <a:lnTo>
                    <a:pt x="2921364" y="1467479"/>
                  </a:lnTo>
                  <a:lnTo>
                    <a:pt x="401557" y="2922290"/>
                  </a:lnTo>
                  <a:lnTo>
                    <a:pt x="355245" y="2846058"/>
                  </a:lnTo>
                  <a:cubicBezTo>
                    <a:pt x="128689" y="2429006"/>
                    <a:pt x="0" y="1951075"/>
                    <a:pt x="0" y="1443086"/>
                  </a:cubicBezTo>
                  <a:cubicBezTo>
                    <a:pt x="0" y="935098"/>
                    <a:pt x="128689" y="457166"/>
                    <a:pt x="355245" y="40114"/>
                  </a:cubicBezTo>
                  <a:lnTo>
                    <a:pt x="379615"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5" name="Freeform: Shape 34">
              <a:extLst>
                <a:ext uri="{FF2B5EF4-FFF2-40B4-BE49-F238E27FC236}">
                  <a16:creationId xmlns:a16="http://schemas.microsoft.com/office/drawing/2014/main" id="{406B11A7-E74B-427B-915D-D6E43DB7A846}"/>
                </a:ext>
              </a:extLst>
            </p:cNvPr>
            <p:cNvSpPr/>
            <p:nvPr/>
          </p:nvSpPr>
          <p:spPr>
            <a:xfrm>
              <a:off x="4363732" y="253646"/>
              <a:ext cx="2367269" cy="2728558"/>
            </a:xfrm>
            <a:custGeom>
              <a:avLst/>
              <a:gdLst>
                <a:gd name="connsiteX0" fmla="*/ 2539983 w 2539983"/>
                <a:gd name="connsiteY0" fmla="*/ 0 h 2927632"/>
                <a:gd name="connsiteX1" fmla="*/ 2539983 w 2539983"/>
                <a:gd name="connsiteY1" fmla="*/ 2927632 h 2927632"/>
                <a:gd name="connsiteX2" fmla="*/ 0 w 2539983"/>
                <a:gd name="connsiteY2" fmla="*/ 1461172 h 2927632"/>
                <a:gd name="connsiteX3" fmla="*/ 99318 w 2539983"/>
                <a:gd name="connsiteY3" fmla="*/ 1297691 h 2927632"/>
                <a:gd name="connsiteX4" fmla="*/ 2539983 w 2539983"/>
                <a:gd name="connsiteY4" fmla="*/ 0 h 292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83" h="2927632">
                  <a:moveTo>
                    <a:pt x="2539983" y="0"/>
                  </a:moveTo>
                  <a:lnTo>
                    <a:pt x="2539983" y="2927632"/>
                  </a:lnTo>
                  <a:lnTo>
                    <a:pt x="0" y="1461172"/>
                  </a:lnTo>
                  <a:lnTo>
                    <a:pt x="99318" y="1297691"/>
                  </a:lnTo>
                  <a:cubicBezTo>
                    <a:pt x="628257" y="514757"/>
                    <a:pt x="1524006" y="0"/>
                    <a:pt x="2539983"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F691AFF5-6297-45C2-82EC-522DAF23EB64}"/>
                </a:ext>
              </a:extLst>
            </p:cNvPr>
            <p:cNvSpPr/>
            <p:nvPr/>
          </p:nvSpPr>
          <p:spPr>
            <a:xfrm>
              <a:off x="5898553" y="2091239"/>
              <a:ext cx="1828800" cy="1828800"/>
            </a:xfrm>
            <a:prstGeom prst="ellipse">
              <a:avLst/>
            </a:prstGeom>
            <a:solidFill>
              <a:schemeClr val="bg1">
                <a:lumMod val="85000"/>
              </a:schemeClr>
            </a:solidFill>
            <a:ln w="57150">
              <a:solidFill>
                <a:schemeClr val="bg1"/>
              </a:solidFill>
            </a:ln>
            <a:effectLst>
              <a:innerShdw blurRad="152400" dist="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pic>
          <p:nvPicPr>
            <p:cNvPr id="1028" name="Picture 4" descr="arrow, location icon">
              <a:extLst>
                <a:ext uri="{FF2B5EF4-FFF2-40B4-BE49-F238E27FC236}">
                  <a16:creationId xmlns:a16="http://schemas.microsoft.com/office/drawing/2014/main" id="{EBF7B886-075A-429C-84FE-C81BFD1EC5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138192" y="274262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 map, pin icon">
              <a:extLst>
                <a:ext uri="{FF2B5EF4-FFF2-40B4-BE49-F238E27FC236}">
                  <a16:creationId xmlns:a16="http://schemas.microsoft.com/office/drawing/2014/main" id="{D95404EC-9770-454C-837F-F25F20485E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221997" y="4305222"/>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cation, pin icon">
              <a:extLst>
                <a:ext uri="{FF2B5EF4-FFF2-40B4-BE49-F238E27FC236}">
                  <a16:creationId xmlns:a16="http://schemas.microsoft.com/office/drawing/2014/main" id="{9BC32CA9-9003-4EB2-A441-367C7E7F8BD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03400" y="1090576"/>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story, location icon">
              <a:extLst>
                <a:ext uri="{FF2B5EF4-FFF2-40B4-BE49-F238E27FC236}">
                  <a16:creationId xmlns:a16="http://schemas.microsoft.com/office/drawing/2014/main" id="{61AC49F6-E7FE-4977-A07B-358D16A70AF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541154" y="1090576"/>
              <a:ext cx="684000" cy="68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62668EBE-36CC-E926-91F2-462A594B7D74}"/>
              </a:ext>
            </a:extLst>
          </p:cNvPr>
          <p:cNvPicPr>
            <a:picLocks noChangeAspect="1"/>
          </p:cNvPicPr>
          <p:nvPr/>
        </p:nvPicPr>
        <p:blipFill>
          <a:blip r:embed="rId10"/>
          <a:stretch>
            <a:fillRect/>
          </a:stretch>
        </p:blipFill>
        <p:spPr>
          <a:xfrm>
            <a:off x="3982459" y="2785298"/>
            <a:ext cx="1147293" cy="860470"/>
          </a:xfrm>
          <a:prstGeom prst="rect">
            <a:avLst/>
          </a:prstGeom>
        </p:spPr>
      </p:pic>
      <p:pic>
        <p:nvPicPr>
          <p:cNvPr id="6" name="Picture 5">
            <a:extLst>
              <a:ext uri="{FF2B5EF4-FFF2-40B4-BE49-F238E27FC236}">
                <a16:creationId xmlns:a16="http://schemas.microsoft.com/office/drawing/2014/main" id="{CAFFD043-A293-20E4-9355-3005FA60EBF8}"/>
              </a:ext>
            </a:extLst>
          </p:cNvPr>
          <p:cNvPicPr>
            <a:picLocks noChangeAspect="1"/>
          </p:cNvPicPr>
          <p:nvPr/>
        </p:nvPicPr>
        <p:blipFill>
          <a:blip r:embed="rId11"/>
          <a:stretch>
            <a:fillRect/>
          </a:stretch>
        </p:blipFill>
        <p:spPr>
          <a:xfrm>
            <a:off x="4493859" y="4077358"/>
            <a:ext cx="1547935" cy="1161622"/>
          </a:xfrm>
          <a:prstGeom prst="rect">
            <a:avLst/>
          </a:prstGeom>
        </p:spPr>
      </p:pic>
      <p:sp>
        <p:nvSpPr>
          <p:cNvPr id="2" name="TextBox 1">
            <a:extLst>
              <a:ext uri="{FF2B5EF4-FFF2-40B4-BE49-F238E27FC236}">
                <a16:creationId xmlns:a16="http://schemas.microsoft.com/office/drawing/2014/main" id="{E5796551-A7EF-C95B-C9E7-49C2D08B3390}"/>
              </a:ext>
            </a:extLst>
          </p:cNvPr>
          <p:cNvSpPr txBox="1"/>
          <p:nvPr/>
        </p:nvSpPr>
        <p:spPr>
          <a:xfrm>
            <a:off x="1654053" y="1232656"/>
            <a:ext cx="1786855"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User’s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Schools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Universities</a:t>
            </a:r>
          </a:p>
        </p:txBody>
      </p:sp>
      <p:sp>
        <p:nvSpPr>
          <p:cNvPr id="5" name="TextBox 4">
            <a:extLst>
              <a:ext uri="{FF2B5EF4-FFF2-40B4-BE49-F238E27FC236}">
                <a16:creationId xmlns:a16="http://schemas.microsoft.com/office/drawing/2014/main" id="{1432806F-53E2-0314-8810-48347AEF3560}"/>
              </a:ext>
            </a:extLst>
          </p:cNvPr>
          <p:cNvSpPr txBox="1"/>
          <p:nvPr/>
        </p:nvSpPr>
        <p:spPr>
          <a:xfrm>
            <a:off x="244642" y="2494324"/>
            <a:ext cx="1870744"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Existing solution</a:t>
            </a:r>
          </a:p>
          <a:p>
            <a:r>
              <a:rPr lang="en-US" dirty="0">
                <a:latin typeface="Times New Roman" panose="02020603050405020304" pitchFamily="18" charset="0"/>
                <a:cs typeface="Times New Roman" panose="02020603050405020304" pitchFamily="18" charset="0"/>
              </a:rPr>
              <a:t>Calling out the roll call, taking student sign on paper and biometric authentication</a:t>
            </a:r>
          </a:p>
        </p:txBody>
      </p:sp>
      <p:sp>
        <p:nvSpPr>
          <p:cNvPr id="7" name="TextBox 6">
            <a:extLst>
              <a:ext uri="{FF2B5EF4-FFF2-40B4-BE49-F238E27FC236}">
                <a16:creationId xmlns:a16="http://schemas.microsoft.com/office/drawing/2014/main" id="{3E3B5DC1-1628-4B3E-A943-CA42EE6D352D}"/>
              </a:ext>
            </a:extLst>
          </p:cNvPr>
          <p:cNvSpPr txBox="1"/>
          <p:nvPr/>
        </p:nvSpPr>
        <p:spPr>
          <a:xfrm>
            <a:off x="1205382" y="4826436"/>
            <a:ext cx="2684196"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Our solution</a:t>
            </a:r>
          </a:p>
          <a:p>
            <a:r>
              <a:rPr lang="en-US" dirty="0">
                <a:latin typeface="Times New Roman" panose="02020603050405020304" pitchFamily="18" charset="0"/>
                <a:cs typeface="Times New Roman" panose="02020603050405020304" pitchFamily="18" charset="0"/>
              </a:rPr>
              <a:t>Uses real-time face recognition to mark present or absent</a:t>
            </a:r>
          </a:p>
        </p:txBody>
      </p:sp>
      <p:sp>
        <p:nvSpPr>
          <p:cNvPr id="8" name="TextBox 7">
            <a:extLst>
              <a:ext uri="{FF2B5EF4-FFF2-40B4-BE49-F238E27FC236}">
                <a16:creationId xmlns:a16="http://schemas.microsoft.com/office/drawing/2014/main" id="{1E34E77F-84CE-4126-E251-E57A16A69477}"/>
              </a:ext>
            </a:extLst>
          </p:cNvPr>
          <p:cNvSpPr txBox="1"/>
          <p:nvPr/>
        </p:nvSpPr>
        <p:spPr>
          <a:xfrm>
            <a:off x="8657439" y="1227767"/>
            <a:ext cx="273480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End user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Teachers and management</a:t>
            </a:r>
          </a:p>
        </p:txBody>
      </p:sp>
      <p:sp>
        <p:nvSpPr>
          <p:cNvPr id="9" name="TextBox 8">
            <a:extLst>
              <a:ext uri="{FF2B5EF4-FFF2-40B4-BE49-F238E27FC236}">
                <a16:creationId xmlns:a16="http://schemas.microsoft.com/office/drawing/2014/main" id="{D1535485-F314-4BF3-E1CC-95D65B7F268F}"/>
              </a:ext>
            </a:extLst>
          </p:cNvPr>
          <p:cNvSpPr txBox="1"/>
          <p:nvPr/>
        </p:nvSpPr>
        <p:spPr>
          <a:xfrm>
            <a:off x="9265775" y="3058963"/>
            <a:ext cx="2576634"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Stake holders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All Educational Institutions</a:t>
            </a:r>
          </a:p>
        </p:txBody>
      </p:sp>
      <p:sp>
        <p:nvSpPr>
          <p:cNvPr id="10" name="TextBox 9">
            <a:extLst>
              <a:ext uri="{FF2B5EF4-FFF2-40B4-BE49-F238E27FC236}">
                <a16:creationId xmlns:a16="http://schemas.microsoft.com/office/drawing/2014/main" id="{3E254D43-C1B9-BC01-E483-20BFE1E66964}"/>
              </a:ext>
            </a:extLst>
          </p:cNvPr>
          <p:cNvSpPr txBox="1"/>
          <p:nvPr/>
        </p:nvSpPr>
        <p:spPr>
          <a:xfrm>
            <a:off x="8926795" y="4706831"/>
            <a:ext cx="280101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Importance to solve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laborious class management </a:t>
            </a:r>
            <a:endParaRPr lang="en-US" dirty="0"/>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Time Management</a:t>
            </a:r>
            <a:endParaRPr lang="en-US" dirty="0"/>
          </a:p>
        </p:txBody>
      </p:sp>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37E2FD2F-4A7A-B3B9-55DD-D85DEC3294E4}"/>
                  </a:ext>
                </a:extLst>
              </p14:cNvPr>
              <p14:cNvContentPartPr/>
              <p14:nvPr/>
            </p14:nvContentPartPr>
            <p14:xfrm>
              <a:off x="159480" y="1241336"/>
              <a:ext cx="360" cy="360"/>
            </p14:xfrm>
          </p:contentPart>
        </mc:Choice>
        <mc:Fallback xmlns="">
          <p:pic>
            <p:nvPicPr>
              <p:cNvPr id="14" name="Ink 13">
                <a:extLst>
                  <a:ext uri="{FF2B5EF4-FFF2-40B4-BE49-F238E27FC236}">
                    <a16:creationId xmlns:a16="http://schemas.microsoft.com/office/drawing/2014/main" id="{37E2FD2F-4A7A-B3B9-55DD-D85DEC3294E4}"/>
                  </a:ext>
                </a:extLst>
              </p:cNvPr>
              <p:cNvPicPr/>
              <p:nvPr/>
            </p:nvPicPr>
            <p:blipFill>
              <a:blip r:embed="rId13"/>
              <a:stretch>
                <a:fillRect/>
              </a:stretch>
            </p:blipFill>
            <p:spPr>
              <a:xfrm>
                <a:off x="150480" y="1232696"/>
                <a:ext cx="18000" cy="18000"/>
              </a:xfrm>
              <a:prstGeom prst="rect">
                <a:avLst/>
              </a:prstGeom>
            </p:spPr>
          </p:pic>
        </mc:Fallback>
      </mc:AlternateContent>
      <p:pic>
        <p:nvPicPr>
          <p:cNvPr id="32" name="Picture 31">
            <a:extLst>
              <a:ext uri="{FF2B5EF4-FFF2-40B4-BE49-F238E27FC236}">
                <a16:creationId xmlns:a16="http://schemas.microsoft.com/office/drawing/2014/main" id="{051AAF14-1BD4-FABA-2499-8FAFAE708B3B}"/>
              </a:ext>
            </a:extLst>
          </p:cNvPr>
          <p:cNvPicPr>
            <a:picLocks noChangeAspect="1"/>
          </p:cNvPicPr>
          <p:nvPr/>
        </p:nvPicPr>
        <p:blipFill>
          <a:blip r:embed="rId14"/>
          <a:stretch>
            <a:fillRect/>
          </a:stretch>
        </p:blipFill>
        <p:spPr>
          <a:xfrm>
            <a:off x="8271418" y="3290089"/>
            <a:ext cx="1082445" cy="335309"/>
          </a:xfrm>
          <a:prstGeom prst="rect">
            <a:avLst/>
          </a:prstGeom>
        </p:spPr>
      </p:pic>
      <p:pic>
        <p:nvPicPr>
          <p:cNvPr id="33" name="Picture 32">
            <a:extLst>
              <a:ext uri="{FF2B5EF4-FFF2-40B4-BE49-F238E27FC236}">
                <a16:creationId xmlns:a16="http://schemas.microsoft.com/office/drawing/2014/main" id="{B44AF0EA-A98B-BCE0-2006-A5FD4C9BCD5B}"/>
              </a:ext>
            </a:extLst>
          </p:cNvPr>
          <p:cNvPicPr>
            <a:picLocks noChangeAspect="1"/>
          </p:cNvPicPr>
          <p:nvPr/>
        </p:nvPicPr>
        <p:blipFill>
          <a:blip r:embed="rId14"/>
          <a:stretch>
            <a:fillRect/>
          </a:stretch>
        </p:blipFill>
        <p:spPr>
          <a:xfrm>
            <a:off x="3302105" y="1325468"/>
            <a:ext cx="1310754" cy="335309"/>
          </a:xfrm>
          <a:prstGeom prst="rect">
            <a:avLst/>
          </a:prstGeom>
        </p:spPr>
      </p:pic>
      <p:pic>
        <p:nvPicPr>
          <p:cNvPr id="34" name="Picture 33">
            <a:extLst>
              <a:ext uri="{FF2B5EF4-FFF2-40B4-BE49-F238E27FC236}">
                <a16:creationId xmlns:a16="http://schemas.microsoft.com/office/drawing/2014/main" id="{7343D60B-AAAC-9026-18E7-C9B6F0447A59}"/>
              </a:ext>
            </a:extLst>
          </p:cNvPr>
          <p:cNvPicPr>
            <a:picLocks noChangeAspect="1"/>
          </p:cNvPicPr>
          <p:nvPr/>
        </p:nvPicPr>
        <p:blipFill>
          <a:blip r:embed="rId14"/>
          <a:stretch>
            <a:fillRect/>
          </a:stretch>
        </p:blipFill>
        <p:spPr>
          <a:xfrm>
            <a:off x="2337971" y="3209852"/>
            <a:ext cx="1310754" cy="335309"/>
          </a:xfrm>
          <a:prstGeom prst="rect">
            <a:avLst/>
          </a:prstGeom>
        </p:spPr>
      </p:pic>
      <p:pic>
        <p:nvPicPr>
          <p:cNvPr id="39" name="Picture 38">
            <a:extLst>
              <a:ext uri="{FF2B5EF4-FFF2-40B4-BE49-F238E27FC236}">
                <a16:creationId xmlns:a16="http://schemas.microsoft.com/office/drawing/2014/main" id="{5FF8FCF6-7EF0-96F5-1D5D-76E1F043FA09}"/>
              </a:ext>
            </a:extLst>
          </p:cNvPr>
          <p:cNvPicPr>
            <a:picLocks noChangeAspect="1"/>
          </p:cNvPicPr>
          <p:nvPr/>
        </p:nvPicPr>
        <p:blipFill>
          <a:blip r:embed="rId14"/>
          <a:stretch>
            <a:fillRect/>
          </a:stretch>
        </p:blipFill>
        <p:spPr>
          <a:xfrm>
            <a:off x="3957072" y="5262107"/>
            <a:ext cx="1310754" cy="335309"/>
          </a:xfrm>
          <a:prstGeom prst="rect">
            <a:avLst/>
          </a:prstGeom>
        </p:spPr>
      </p:pic>
      <p:pic>
        <p:nvPicPr>
          <p:cNvPr id="41" name="Picture 40">
            <a:extLst>
              <a:ext uri="{FF2B5EF4-FFF2-40B4-BE49-F238E27FC236}">
                <a16:creationId xmlns:a16="http://schemas.microsoft.com/office/drawing/2014/main" id="{41A459B8-D657-1D40-70D9-05F123F80F26}"/>
              </a:ext>
            </a:extLst>
          </p:cNvPr>
          <p:cNvPicPr>
            <a:picLocks noChangeAspect="1"/>
          </p:cNvPicPr>
          <p:nvPr/>
        </p:nvPicPr>
        <p:blipFill>
          <a:blip r:embed="rId14"/>
          <a:stretch>
            <a:fillRect/>
          </a:stretch>
        </p:blipFill>
        <p:spPr>
          <a:xfrm>
            <a:off x="7616041" y="5021265"/>
            <a:ext cx="1310754" cy="335309"/>
          </a:xfrm>
          <a:prstGeom prst="rect">
            <a:avLst/>
          </a:prstGeom>
        </p:spPr>
      </p:pic>
      <p:pic>
        <p:nvPicPr>
          <p:cNvPr id="42" name="Picture 41">
            <a:extLst>
              <a:ext uri="{FF2B5EF4-FFF2-40B4-BE49-F238E27FC236}">
                <a16:creationId xmlns:a16="http://schemas.microsoft.com/office/drawing/2014/main" id="{921346F3-0CE2-A8F7-EFA9-27A7709064F0}"/>
              </a:ext>
            </a:extLst>
          </p:cNvPr>
          <p:cNvPicPr>
            <a:picLocks noChangeAspect="1"/>
          </p:cNvPicPr>
          <p:nvPr/>
        </p:nvPicPr>
        <p:blipFill>
          <a:blip r:embed="rId14"/>
          <a:stretch>
            <a:fillRect/>
          </a:stretch>
        </p:blipFill>
        <p:spPr>
          <a:xfrm>
            <a:off x="7428960" y="1376090"/>
            <a:ext cx="1310754" cy="335309"/>
          </a:xfrm>
          <a:prstGeom prst="rect">
            <a:avLst/>
          </a:prstGeom>
        </p:spPr>
      </p:pic>
      <p:sp>
        <p:nvSpPr>
          <p:cNvPr id="13" name="TextBox 12">
            <a:extLst>
              <a:ext uri="{FF2B5EF4-FFF2-40B4-BE49-F238E27FC236}">
                <a16:creationId xmlns:a16="http://schemas.microsoft.com/office/drawing/2014/main" id="{BA8C9697-9CC9-B1B3-C780-B4ED876EF561}"/>
              </a:ext>
            </a:extLst>
          </p:cNvPr>
          <p:cNvSpPr txBox="1"/>
          <p:nvPr/>
        </p:nvSpPr>
        <p:spPr>
          <a:xfrm>
            <a:off x="1124125" y="453006"/>
            <a:ext cx="5379318" cy="584775"/>
          </a:xfrm>
          <a:prstGeom prst="rect">
            <a:avLst/>
          </a:prstGeom>
          <a:noFill/>
        </p:spPr>
        <p:txBody>
          <a:bodyPr wrap="square" rtlCol="0">
            <a:spAutoFit/>
          </a:bodyPr>
          <a:lstStyle/>
          <a:p>
            <a:r>
              <a:rPr lang="en-US" sz="3200" b="1" dirty="0"/>
              <a:t>Problem scoping</a:t>
            </a:r>
            <a:endParaRPr lang="en-IN" b="1" dirty="0"/>
          </a:p>
        </p:txBody>
      </p:sp>
    </p:spTree>
    <p:extLst>
      <p:ext uri="{BB962C8B-B14F-4D97-AF65-F5344CB8AC3E}">
        <p14:creationId xmlns:p14="http://schemas.microsoft.com/office/powerpoint/2010/main" val="1318707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048651" name="Google Shape;18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800" b="1" dirty="0">
                <a:latin typeface="Times New Roman" pitchFamily="18" charset="0"/>
                <a:cs typeface="Times New Roman" pitchFamily="18" charset="0"/>
              </a:rPr>
              <a:t>Why and Who needs this</a:t>
            </a:r>
            <a:r>
              <a:rPr lang="en-US" sz="4200" b="1" dirty="0"/>
              <a:t> </a:t>
            </a:r>
            <a:endParaRPr sz="4200" b="1" dirty="0"/>
          </a:p>
        </p:txBody>
      </p:sp>
      <p:sp>
        <p:nvSpPr>
          <p:cNvPr id="2" name="TextBox 1">
            <a:extLst>
              <a:ext uri="{FF2B5EF4-FFF2-40B4-BE49-F238E27FC236}">
                <a16:creationId xmlns:a16="http://schemas.microsoft.com/office/drawing/2014/main" id="{ECE036A8-9B61-88C3-1E5E-1747629458C6}"/>
              </a:ext>
            </a:extLst>
          </p:cNvPr>
          <p:cNvSpPr txBox="1"/>
          <p:nvPr/>
        </p:nvSpPr>
        <p:spPr>
          <a:xfrm flipH="1">
            <a:off x="947256" y="1103513"/>
            <a:ext cx="10406543" cy="4094198"/>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Attendance is prime important for both the teacher and a student of an educational organization. So it is very important to keep record of it. The problem arises when we think about the traditional process of taking attendance in class room. Calling name or roll number of the student for attendance is not only a problem of time consumption but also it needs energy. So an automatic attendance system can solve all above problems.</a:t>
            </a:r>
          </a:p>
          <a:p>
            <a:pPr marL="457200" indent="-4572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According to many research papers and of our proposed system, the stake holders of this application are Schools, Colleges, Universities and all Educational Institutions etc.</a:t>
            </a:r>
          </a:p>
        </p:txBody>
      </p:sp>
    </p:spTree>
    <p:extLst>
      <p:ext uri="{BB962C8B-B14F-4D97-AF65-F5344CB8AC3E}">
        <p14:creationId xmlns:p14="http://schemas.microsoft.com/office/powerpoint/2010/main" val="92831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504624"/>
            <a:ext cx="6094520" cy="584775"/>
          </a:xfrm>
          <a:prstGeom prst="rect">
            <a:avLst/>
          </a:prstGeom>
          <a:noFill/>
        </p:spPr>
        <p:txBody>
          <a:bodyPr wrap="square">
            <a:spAutoFit/>
          </a:bodyPr>
          <a:lstStyle/>
          <a:p>
            <a:r>
              <a:rPr lang="en-US" sz="3200" b="1" dirty="0">
                <a:latin typeface="Trebuchet MS" panose="020B0603020202020204" pitchFamily="34" charset="0"/>
                <a:cs typeface="Times New Roman" panose="02020603050405020304" pitchFamily="18" charset="0"/>
              </a:rPr>
              <a:t>Aim/Objective</a:t>
            </a:r>
            <a:endParaRPr lang="en-IN" sz="3200" dirty="0">
              <a:latin typeface="Trebuchet MS" panose="020B0603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F0E9E10-5A6F-7841-93E0-2965AFC69643}"/>
              </a:ext>
            </a:extLst>
          </p:cNvPr>
          <p:cNvSpPr txBox="1"/>
          <p:nvPr/>
        </p:nvSpPr>
        <p:spPr>
          <a:xfrm>
            <a:off x="1171034" y="1615255"/>
            <a:ext cx="9513705" cy="2795958"/>
          </a:xfrm>
          <a:prstGeom prst="rect">
            <a:avLst/>
          </a:prstGeom>
          <a:noFill/>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Aim: </a:t>
            </a:r>
            <a:r>
              <a:rPr lang="en-US" sz="2400" dirty="0">
                <a:latin typeface="Times New Roman" panose="02020603050405020304" pitchFamily="18" charset="0"/>
                <a:cs typeface="Times New Roman" panose="02020603050405020304" pitchFamily="18" charset="0"/>
              </a:rPr>
              <a:t>The is to build an</a:t>
            </a:r>
            <a:r>
              <a:rPr lang="en-US" sz="2400" i="1" dirty="0">
                <a:solidFill>
                  <a:srgbClr val="252525"/>
                </a:solidFill>
                <a:effectLst/>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“Face-Recognition"</a:t>
            </a:r>
            <a:r>
              <a:rPr lang="en-US" sz="2400" i="1" dirty="0">
                <a:solidFill>
                  <a:srgbClr val="252525"/>
                </a:solidFill>
                <a:effectLst/>
                <a:latin typeface="Times New Roman" panose="02020603050405020304" pitchFamily="18" charset="0"/>
                <a:cs typeface="Times New Roman" panose="02020603050405020304" pitchFamily="18" charset="0"/>
              </a:rPr>
              <a:t> </a:t>
            </a:r>
            <a:r>
              <a:rPr lang="en-US" sz="2400" dirty="0">
                <a:solidFill>
                  <a:srgbClr val="252525"/>
                </a:solidFill>
                <a:effectLst/>
                <a:latin typeface="Times New Roman" panose="02020603050405020304" pitchFamily="18" charset="0"/>
                <a:cs typeface="Times New Roman" panose="02020603050405020304" pitchFamily="18" charset="0"/>
              </a:rPr>
              <a:t>based attendance management system which will mark present or </a:t>
            </a:r>
            <a:r>
              <a:rPr lang="en-US" sz="2400" dirty="0">
                <a:solidFill>
                  <a:srgbClr val="252525"/>
                </a:solidFill>
                <a:latin typeface="Times New Roman" panose="02020603050405020304" pitchFamily="18" charset="0"/>
                <a:cs typeface="Times New Roman" panose="02020603050405020304" pitchFamily="18" charset="0"/>
              </a:rPr>
              <a:t>absent based on real-time data.</a:t>
            </a:r>
          </a:p>
          <a:p>
            <a:pPr algn="just">
              <a:lnSpc>
                <a:spcPct val="150000"/>
              </a:lnSpc>
            </a:pPr>
            <a:endParaRPr lang="en-US" sz="2400" b="1" dirty="0">
              <a:latin typeface="Times New Roman" panose="02020603050405020304" pitchFamily="18" charset="0"/>
              <a:cs typeface="Times New Roman" panose="02020603050405020304" pitchFamily="18" charset="0"/>
            </a:endParaRPr>
          </a:p>
          <a:p>
            <a:pPr algn="just">
              <a:lnSpc>
                <a:spcPct val="150000"/>
              </a:lnSpc>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To store and view registered student data at any given time by their or faculty’s login credentials.</a:t>
            </a:r>
          </a:p>
        </p:txBody>
      </p:sp>
    </p:spTree>
    <p:extLst>
      <p:ext uri="{BB962C8B-B14F-4D97-AF65-F5344CB8AC3E}">
        <p14:creationId xmlns:p14="http://schemas.microsoft.com/office/powerpoint/2010/main" val="4011347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4444</TotalTime>
  <Words>1873</Words>
  <Application>Microsoft Office PowerPoint</Application>
  <PresentationFormat>Widescreen</PresentationFormat>
  <Paragraphs>238</Paragraphs>
  <Slides>20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 Black</vt:lpstr>
      <vt:lpstr>Berlin Sans FB</vt:lpstr>
      <vt:lpstr>Calibri</vt:lpstr>
      <vt:lpstr>Calibri Light</vt:lpstr>
      <vt:lpstr>Cambria</vt:lpstr>
      <vt:lpstr>NexusSerif</vt:lpstr>
      <vt:lpstr>Times New Roman</vt:lpstr>
      <vt:lpstr>Trebuchet MS</vt:lpstr>
      <vt:lpstr>Wingdings</vt:lpstr>
      <vt:lpstr>Office Theme</vt:lpstr>
      <vt:lpstr>PowerPoint Presentation</vt:lpstr>
      <vt:lpstr>PowerPoint Presentation</vt:lpstr>
      <vt:lpstr>PowerPoint Presentation</vt:lpstr>
      <vt:lpstr>PowerPoint Presentation</vt:lpstr>
      <vt:lpstr>Literature Study</vt:lpstr>
      <vt:lpstr>PowerPoint Presentation</vt:lpstr>
      <vt:lpstr>PowerPoint Presentation</vt:lpstr>
      <vt:lpstr>Why and Who needs this </vt:lpstr>
      <vt:lpstr>PowerPoint Presentation</vt:lpstr>
      <vt:lpstr>Methodology </vt:lpstr>
      <vt:lpstr>Methodology</vt:lpstr>
      <vt:lpstr>Table</vt:lpstr>
      <vt:lpstr>Data Sets</vt:lpstr>
      <vt:lpstr>PowerPoint Presentation</vt:lpstr>
      <vt:lpstr>PowerPoint Presentation</vt:lpstr>
      <vt:lpstr>PowerPoint Presentation</vt:lpstr>
      <vt:lpstr>PowerPoint Presentation</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Minu Goswami</dc:creator>
  <cp:lastModifiedBy>MANOHAR REDDY KANKANALA</cp:lastModifiedBy>
  <cp:revision>211</cp:revision>
  <dcterms:created xsi:type="dcterms:W3CDTF">2021-07-01T10:40:45Z</dcterms:created>
  <dcterms:modified xsi:type="dcterms:W3CDTF">2023-05-31T12:34:45Z</dcterms:modified>
</cp:coreProperties>
</file>